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5.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88" r:id="rId4"/>
    <p:sldMasterId id="2147484397" r:id="rId5"/>
    <p:sldMasterId id="2147484417" r:id="rId6"/>
    <p:sldMasterId id="2147484435" r:id="rId7"/>
    <p:sldMasterId id="2147484465" r:id="rId8"/>
    <p:sldMasterId id="2147484480" r:id="rId9"/>
  </p:sldMasterIdLst>
  <p:notesMasterIdLst>
    <p:notesMasterId r:id="rId45"/>
  </p:notesMasterIdLst>
  <p:handoutMasterIdLst>
    <p:handoutMasterId r:id="rId46"/>
  </p:handoutMasterIdLst>
  <p:sldIdLst>
    <p:sldId id="1561" r:id="rId10"/>
    <p:sldId id="3320" r:id="rId11"/>
    <p:sldId id="3216" r:id="rId12"/>
    <p:sldId id="1569" r:id="rId13"/>
    <p:sldId id="1737" r:id="rId14"/>
    <p:sldId id="1562" r:id="rId15"/>
    <p:sldId id="3356" r:id="rId16"/>
    <p:sldId id="1596" r:id="rId17"/>
    <p:sldId id="3355" r:id="rId18"/>
    <p:sldId id="3346" r:id="rId19"/>
    <p:sldId id="3344" r:id="rId20"/>
    <p:sldId id="1564" r:id="rId21"/>
    <p:sldId id="1570" r:id="rId22"/>
    <p:sldId id="3357" r:id="rId23"/>
    <p:sldId id="1571" r:id="rId24"/>
    <p:sldId id="1595" r:id="rId25"/>
    <p:sldId id="3349" r:id="rId26"/>
    <p:sldId id="1598" r:id="rId27"/>
    <p:sldId id="1365" r:id="rId28"/>
    <p:sldId id="1732" r:id="rId29"/>
    <p:sldId id="1572" r:id="rId30"/>
    <p:sldId id="1599" r:id="rId31"/>
    <p:sldId id="1574" r:id="rId32"/>
    <p:sldId id="1738" r:id="rId33"/>
    <p:sldId id="1739" r:id="rId34"/>
    <p:sldId id="1549" r:id="rId35"/>
    <p:sldId id="1581" r:id="rId36"/>
    <p:sldId id="1733" r:id="rId37"/>
    <p:sldId id="1582" r:id="rId38"/>
    <p:sldId id="3347" r:id="rId39"/>
    <p:sldId id="3351" r:id="rId40"/>
    <p:sldId id="1594" r:id="rId41"/>
    <p:sldId id="3348" r:id="rId42"/>
    <p:sldId id="1589" r:id="rId43"/>
    <p:sldId id="3354" r:id="rId4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000000"/>
    <a:srgbClr val="FF0066"/>
    <a:srgbClr val="00BCF2"/>
    <a:srgbClr val="B3EBFB"/>
    <a:srgbClr val="DADAD8"/>
    <a:srgbClr val="B4B4B4"/>
    <a:srgbClr val="BEBEBE"/>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C75BEE-7613-4CA3-BC82-F1BD483ABF30}" v="1" dt="2019-02-04T03:34:08.1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69" autoAdjust="0"/>
    <p:restoredTop sz="95677" autoAdjust="0"/>
  </p:normalViewPr>
  <p:slideViewPr>
    <p:cSldViewPr>
      <p:cViewPr varScale="1">
        <p:scale>
          <a:sx n="98" d="100"/>
          <a:sy n="98" d="100"/>
        </p:scale>
        <p:origin x="532" y="52"/>
      </p:cViewPr>
      <p:guideLst>
        <p:guide orient="horz" pos="4105"/>
        <p:guide pos="3917"/>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2/4/2019 4:27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2/4/2019 4:14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2/4/2019 4:14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elevator pitch for you:</a:t>
            </a:r>
          </a:p>
          <a:p>
            <a:endParaRPr lang="en-US" dirty="0"/>
          </a:p>
          <a:p>
            <a:r>
              <a:rPr lang="en-US" dirty="0"/>
              <a:t>Azure Search is the Microsoft Cloud Service for knowledge mining.</a:t>
            </a:r>
          </a:p>
          <a:p>
            <a:endParaRPr lang="en-US" dirty="0"/>
          </a:p>
          <a:p>
            <a:r>
              <a:rPr lang="en-US" dirty="0"/>
              <a:t>It uses AI in a enrichment pipeline to unlock insights and context from your clients content. In other words, from your clients documents.</a:t>
            </a:r>
          </a:p>
          <a:p>
            <a:endParaRPr lang="en-US" dirty="0"/>
          </a:p>
          <a:p>
            <a:r>
              <a:rPr lang="en-US" dirty="0"/>
              <a:t>The Enrichment Pipeline concept is also important, we will use it in the next slides.</a:t>
            </a:r>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1313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cognitive skills you can apply to your client’s documents. Some of them are pre built, you can select them with code but also with a few clicks in Azure Portal. This information is extracted and pushed into an Azure Search index for advanced data exploration. </a:t>
            </a:r>
          </a:p>
          <a:p>
            <a:endParaRPr lang="en-US" dirty="0"/>
          </a:p>
          <a:p>
            <a:r>
              <a:rPr lang="en-US" dirty="0"/>
              <a:t>But please notice the Custom skills option in the lower left corner. You can use ANY transformation you want, cognitive or not. Hosted on Azure or not. Public or not. It just need to be a REST API. </a:t>
            </a:r>
          </a:p>
          <a:p>
            <a:endParaRPr lang="en-US" dirty="0"/>
          </a:p>
          <a:p>
            <a:r>
              <a:rPr lang="en-US" dirty="0"/>
              <a:t>All of this skill are applied on your documents in the order you need, what is defined in the cognitive search enrichment pipeline.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036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cases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2/4/2019 4:14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01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use cases. Let’s use the browser to analyze this 3 documents.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2/4/2019 4:14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705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use cases. Let’s use the browser to analyze this 3 documents.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2/4/2019 4:14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8283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Search provides natural language processing in 56 languages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2/4/2019 4:14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0493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2/4/2019 4:14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5797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2/4/2019 4:14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342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2/4/2019 4:14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951107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2/4/2019 4:14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57226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2/4/2019 4:14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216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100" dirty="0"/>
              <a:t>The enrichment pipeline applies one or multiple cognitive services, or cognitive skills, for each document of your dataset.</a:t>
            </a:r>
          </a:p>
          <a:p>
            <a:pPr marL="0" indent="0">
              <a:buFont typeface="+mj-lt"/>
              <a:buNone/>
            </a:pPr>
            <a:endParaRPr lang="en-US" sz="1100" dirty="0"/>
          </a:p>
          <a:p>
            <a:pPr marL="0" indent="0">
              <a:buFont typeface="+mj-lt"/>
              <a:buNone/>
            </a:pPr>
            <a:r>
              <a:rPr lang="en-US" sz="1100" dirty="0"/>
              <a:t>In this example, we are using these 3 skills on a pdf file. </a:t>
            </a:r>
          </a:p>
        </p:txBody>
      </p:sp>
      <p:sp>
        <p:nvSpPr>
          <p:cNvPr id="7" name="Slide Number Placeholder 6"/>
          <p:cNvSpPr>
            <a:spLocks noGrp="1"/>
          </p:cNvSpPr>
          <p:nvPr>
            <p:ph type="sldNum" sz="quarter" idx="13"/>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20</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4"/>
          <p:cNvSpPr>
            <a:spLocks noGrp="1"/>
          </p:cNvSpPr>
          <p:nvPr>
            <p:ph type="ftr" sz="quarter" idx="4"/>
          </p:nvPr>
        </p:nvSpPr>
        <p:spPr>
          <a:xfrm>
            <a:off x="0" y="9577197"/>
            <a:ext cx="6736486" cy="392450"/>
          </a:xfrm>
        </p:spPr>
        <p:txBody>
          <a:bodyPr lIns="96661" tIns="48331" rIns="96661" bIns="48331"/>
          <a:lstStyle/>
          <a:p>
            <a:pPr marL="0" marR="0" lvl="0" indent="0" algn="l" defTabSz="102146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56157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2/4/2019 4:14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748973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The enrichment pipeline adds </a:t>
            </a:r>
            <a:r>
              <a:rPr lang="en-US" sz="900" b="1" dirty="0">
                <a:gradFill>
                  <a:gsLst>
                    <a:gs pos="2917">
                      <a:schemeClr val="tx1"/>
                    </a:gs>
                    <a:gs pos="30000">
                      <a:schemeClr val="tx1"/>
                    </a:gs>
                  </a:gsLst>
                  <a:lin ang="5400000" scaled="0"/>
                </a:gradFill>
              </a:rPr>
              <a:t>annotations</a:t>
            </a:r>
            <a:r>
              <a:rPr lang="en-US" sz="900" dirty="0">
                <a:gradFill>
                  <a:gsLst>
                    <a:gs pos="2917">
                      <a:schemeClr val="tx1"/>
                    </a:gs>
                    <a:gs pos="30000">
                      <a:schemeClr val="tx1"/>
                    </a:gs>
                  </a:gsLst>
                  <a:lin ang="5400000" scaled="0"/>
                </a:gradFill>
              </a:rPr>
              <a:t> (outputs) to the document</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Annotations can be simple or an array of </a:t>
            </a:r>
            <a:r>
              <a:rPr lang="en-US" sz="900" b="1" dirty="0">
                <a:gradFill>
                  <a:gsLst>
                    <a:gs pos="2917">
                      <a:schemeClr val="tx1"/>
                    </a:gs>
                    <a:gs pos="30000">
                      <a:schemeClr val="tx1"/>
                    </a:gs>
                  </a:gsLst>
                  <a:lin ang="5400000" scaled="0"/>
                </a:gradFill>
              </a:rPr>
              <a:t>elements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Elements can be referenced within the pipeline execution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2/4/2019 4:14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706147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2/4/2019 4:14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224005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2/4/2019 4:14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647274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2/4/2019 4:14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232530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900" kern="1200" dirty="0">
                <a:solidFill>
                  <a:schemeClr val="tx1"/>
                </a:solidFill>
                <a:effectLst/>
                <a:latin typeface="Segoe UI Light" pitchFamily="34" charset="0"/>
                <a:ea typeface="+mn-ea"/>
                <a:cs typeface="+mn-cs"/>
              </a:rPr>
              <a:t>JFK – Search for Lee, KGB, Microsoft, Martin Luther King . Open Source data.</a:t>
            </a:r>
          </a:p>
          <a:p>
            <a:pPr lvl="1"/>
            <a:r>
              <a:rPr lang="en-US" sz="900" kern="1200" dirty="0">
                <a:solidFill>
                  <a:schemeClr val="tx1"/>
                </a:solidFill>
                <a:effectLst/>
                <a:latin typeface="Segoe UI Light" pitchFamily="34" charset="0"/>
                <a:ea typeface="+mn-ea"/>
                <a:cs typeface="+mn-cs"/>
              </a:rPr>
              <a:t>Wolters Kluwer – search for Microsoft, Risk + Fraud example in the landing page.</a:t>
            </a:r>
          </a:p>
          <a:p>
            <a:pPr lvl="1"/>
            <a:r>
              <a:rPr lang="en-US" sz="900" u="none" kern="1200" dirty="0">
                <a:solidFill>
                  <a:schemeClr val="tx1"/>
                </a:solidFill>
                <a:effectLst/>
                <a:latin typeface="Segoe UI Light" pitchFamily="34" charset="0"/>
                <a:ea typeface="+mn-ea"/>
                <a:cs typeface="+mn-cs"/>
              </a:rPr>
              <a:t>Exxon</a:t>
            </a:r>
            <a:r>
              <a:rPr lang="en-US" sz="900" kern="1200" dirty="0">
                <a:solidFill>
                  <a:schemeClr val="tx1"/>
                </a:solidFill>
                <a:effectLst/>
                <a:latin typeface="Segoe UI Light" pitchFamily="34" charset="0"/>
                <a:ea typeface="+mn-ea"/>
                <a:cs typeface="+mn-cs"/>
              </a:rPr>
              <a:t> - It relates to seismic in the Oil and Gas domain. Open Source data. Try </a:t>
            </a:r>
            <a:r>
              <a:rPr lang="en-US" sz="900" kern="1200" dirty="0" err="1">
                <a:solidFill>
                  <a:schemeClr val="tx1"/>
                </a:solidFill>
                <a:effectLst/>
                <a:latin typeface="Segoe UI Light" pitchFamily="34" charset="0"/>
                <a:ea typeface="+mn-ea"/>
                <a:cs typeface="+mn-cs"/>
              </a:rPr>
              <a:t>Kundsen</a:t>
            </a:r>
            <a:r>
              <a:rPr lang="en-US" sz="900" kern="1200" dirty="0">
                <a:solidFill>
                  <a:schemeClr val="tx1"/>
                </a:solidFill>
                <a:effectLst/>
                <a:latin typeface="Segoe UI Light" pitchFamily="34" charset="0"/>
                <a:ea typeface="+mn-ea"/>
                <a:cs typeface="+mn-cs"/>
              </a:rPr>
              <a:t> or Chirp as search terms. </a:t>
            </a:r>
          </a:p>
          <a:p>
            <a:pPr lvl="1"/>
            <a:r>
              <a:rPr lang="en-US" sz="900" kern="1200" dirty="0">
                <a:solidFill>
                  <a:schemeClr val="tx1"/>
                </a:solidFill>
                <a:effectLst/>
                <a:latin typeface="Segoe UI Light" pitchFamily="34" charset="0"/>
                <a:ea typeface="+mn-ea"/>
                <a:cs typeface="+mn-cs"/>
              </a:rPr>
              <a:t>CTakes - pick any disease that you want and walk through a Cognitive Search implementation using custom skills based on </a:t>
            </a:r>
            <a:r>
              <a:rPr lang="en-US" sz="900" kern="1200" dirty="0" err="1">
                <a:solidFill>
                  <a:schemeClr val="tx1"/>
                </a:solidFill>
                <a:effectLst/>
                <a:latin typeface="Segoe UI Light" pitchFamily="34" charset="0"/>
                <a:ea typeface="+mn-ea"/>
                <a:cs typeface="+mn-cs"/>
              </a:rPr>
              <a:t>Ctakes</a:t>
            </a:r>
            <a:r>
              <a:rPr lang="en-US" sz="900" kern="1200" dirty="0">
                <a:solidFill>
                  <a:schemeClr val="tx1"/>
                </a:solidFill>
                <a:effectLst/>
                <a:latin typeface="Segoe UI Light" pitchFamily="34" charset="0"/>
                <a:ea typeface="+mn-ea"/>
                <a:cs typeface="+mn-cs"/>
              </a:rPr>
              <a:t> (an opensource software for medical extraction)</a:t>
            </a:r>
          </a:p>
          <a:p>
            <a:pPr lvl="1"/>
            <a:r>
              <a:rPr lang="en-US" sz="900" kern="1200" dirty="0">
                <a:solidFill>
                  <a:schemeClr val="tx1"/>
                </a:solidFill>
                <a:effectLst/>
                <a:latin typeface="Segoe UI Light" pitchFamily="34" charset="0"/>
                <a:ea typeface="+mn-ea"/>
                <a:cs typeface="+mn-cs"/>
              </a:rPr>
              <a:t>Cognitive Services – just use the suggested text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2/4/2019 4:14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46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2/4/2019 4:14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11864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2/4/2019 4:14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679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how AI is used?</a:t>
            </a:r>
          </a:p>
          <a:p>
            <a:endParaRPr lang="en-US" dirty="0"/>
          </a:p>
          <a:p>
            <a:r>
              <a:rPr lang="en-US" dirty="0"/>
              <a:t>AI is the digital representation of human cognitive skills like vision, speech and language. </a:t>
            </a:r>
          </a:p>
          <a:p>
            <a:endParaRPr lang="en-US" dirty="0"/>
          </a:p>
          <a:p>
            <a:r>
              <a:rPr lang="en-US" dirty="0"/>
              <a:t>Cognitive Search applies this skills to your client’s documents to create a better search experience.</a:t>
            </a:r>
          </a:p>
          <a:p>
            <a:endParaRPr lang="en-US" dirty="0"/>
          </a:p>
          <a:p>
            <a:r>
              <a:rPr lang="en-US" dirty="0"/>
              <a:t>The cognitive skills concept is important for our presentation, we’ll see it again in a few minutes.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680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Elevator Pitch</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2/4/2019 4:14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475205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day…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2/4/2019 4:14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28415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2/4/2019 4:14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1896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2/4/2019 4:14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868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2/4/2019 4:14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99013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2/4/2019 4:14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14968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53419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1523036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4"/>
            <a:ext cx="7315200"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266711117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0030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503538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44857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37557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4758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34427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025873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200711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48694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856345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76081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923158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1469986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32426231"/>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8999670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4205727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396627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3844869"/>
            <a:ext cx="396627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2161791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29591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21145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48682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799637" cy="6994525"/>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accent2"/>
                </a:solidFill>
              </a:defRPr>
            </a:lvl1pPr>
          </a:lstStyle>
          <a:p>
            <a:r>
              <a:rPr lang="en-US" dirty="0"/>
              <a:t>Section title</a:t>
            </a:r>
          </a:p>
        </p:txBody>
      </p:sp>
    </p:spTree>
    <p:extLst>
      <p:ext uri="{BB962C8B-B14F-4D97-AF65-F5344CB8AC3E}">
        <p14:creationId xmlns:p14="http://schemas.microsoft.com/office/powerpoint/2010/main" val="30389517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95521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8466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72648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30988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83546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841959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3019215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36745" y="-5078"/>
            <a:ext cx="6399730" cy="5797787"/>
          </a:xfrm>
          <a:prstGeom prst="rect">
            <a:avLst/>
          </a:prstGeom>
        </p:spPr>
      </p:pic>
      <p:sp>
        <p:nvSpPr>
          <p:cNvPr id="20" name="Picture Placeholder 144"/>
          <p:cNvSpPr>
            <a:spLocks noGrp="1"/>
          </p:cNvSpPr>
          <p:nvPr>
            <p:ph type="pic" sz="quarter" idx="20" hasCustomPrompt="1"/>
          </p:nvPr>
        </p:nvSpPr>
        <p:spPr>
          <a:xfrm>
            <a:off x="6036745" y="1"/>
            <a:ext cx="6399730" cy="5797787"/>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26094" y="868146"/>
            <a:ext cx="4793963" cy="1064374"/>
          </a:xfrm>
          <a:prstGeom prst="rect">
            <a:avLst/>
          </a:prstGeom>
        </p:spPr>
        <p:txBody>
          <a:bodyPr lIns="0" tIns="0" rIns="0" bIns="0" anchor="t" anchorCtr="0">
            <a:noAutofit/>
          </a:bodyPr>
          <a:lstStyle>
            <a:lvl1pPr algn="l">
              <a:defRPr sz="3264"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34778" y="1968829"/>
            <a:ext cx="4819134" cy="3450268"/>
          </a:xfrm>
          <a:prstGeom prst="rect">
            <a:avLst/>
          </a:prstGeom>
        </p:spPr>
        <p:txBody>
          <a:bodyPr lIns="0" tIns="0" rIns="0" bIns="0">
            <a:noAutofit/>
          </a:bodyPr>
          <a:lstStyle>
            <a:lvl1pPr marL="0" indent="0">
              <a:lnSpc>
                <a:spcPts val="1836"/>
              </a:lnSpc>
              <a:buNone/>
              <a:defRPr sz="1224">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4242472" y="10226255"/>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802865"/>
            <a:ext cx="12436475" cy="1191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26" name="Text Placeholder 136"/>
          <p:cNvSpPr>
            <a:spLocks noGrp="1"/>
          </p:cNvSpPr>
          <p:nvPr>
            <p:ph type="body" sz="quarter" idx="35"/>
          </p:nvPr>
        </p:nvSpPr>
        <p:spPr>
          <a:xfrm>
            <a:off x="11152551" y="6427359"/>
            <a:ext cx="857362" cy="390572"/>
          </a:xfrm>
          <a:prstGeom prst="rect">
            <a:avLst/>
          </a:prstGeom>
        </p:spPr>
        <p:txBody>
          <a:bodyPr lIns="0" tIns="0" rIns="0" bIns="0">
            <a:noAutofit/>
          </a:bodyPr>
          <a:lstStyle>
            <a:lvl1pPr marL="0" marR="0" indent="0" algn="ctr" defTabSz="932597" rtl="0" eaLnBrk="1" fontAlgn="auto" latinLnBrk="0" hangingPunct="1">
              <a:lnSpc>
                <a:spcPct val="90000"/>
              </a:lnSpc>
              <a:spcBef>
                <a:spcPts val="0"/>
              </a:spcBef>
              <a:spcAft>
                <a:spcPts val="0"/>
              </a:spcAft>
              <a:buClrTx/>
              <a:buSzTx/>
              <a:buFont typeface="Arial" panose="020B0604020202020204" pitchFamily="34" charset="0"/>
              <a:buNone/>
              <a:tabLst/>
              <a:defRPr sz="816"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cxnSp>
        <p:nvCxnSpPr>
          <p:cNvPr id="27" name="Straight Connector 26"/>
          <p:cNvCxnSpPr/>
          <p:nvPr userDrawn="1"/>
        </p:nvCxnSpPr>
        <p:spPr>
          <a:xfrm>
            <a:off x="10734624" y="6048969"/>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6559" y="6001866"/>
            <a:ext cx="2106035" cy="850988"/>
          </a:xfrm>
          <a:prstGeom prst="rect">
            <a:avLst/>
          </a:prstGeom>
        </p:spPr>
        <p:txBody>
          <a:bodyPr anchor="ctr" anchorCtr="0">
            <a:noAutofit/>
          </a:bodyPr>
          <a:lstStyle>
            <a:lvl1pPr marL="0" indent="0" algn="ctr">
              <a:buNone/>
              <a:defRPr sz="1632">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9071160" y="6278664"/>
            <a:ext cx="82157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6" name="Text Placeholder 136"/>
          <p:cNvSpPr>
            <a:spLocks noGrp="1"/>
          </p:cNvSpPr>
          <p:nvPr>
            <p:ph type="body" sz="quarter" idx="32"/>
          </p:nvPr>
        </p:nvSpPr>
        <p:spPr>
          <a:xfrm>
            <a:off x="7449109" y="6304304"/>
            <a:ext cx="897454"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7" name="Text Placeholder 136"/>
          <p:cNvSpPr>
            <a:spLocks noGrp="1"/>
          </p:cNvSpPr>
          <p:nvPr>
            <p:ph type="body" sz="quarter" idx="33"/>
          </p:nvPr>
        </p:nvSpPr>
        <p:spPr>
          <a:xfrm>
            <a:off x="5413672" y="6278664"/>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8" name="Text Placeholder 136"/>
          <p:cNvSpPr>
            <a:spLocks noGrp="1"/>
          </p:cNvSpPr>
          <p:nvPr>
            <p:ph type="body" sz="quarter" idx="34"/>
          </p:nvPr>
        </p:nvSpPr>
        <p:spPr>
          <a:xfrm>
            <a:off x="3149167" y="6294376"/>
            <a:ext cx="1535341"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60" name="TextBox 59"/>
          <p:cNvSpPr txBox="1"/>
          <p:nvPr userDrawn="1"/>
        </p:nvSpPr>
        <p:spPr>
          <a:xfrm>
            <a:off x="3262121" y="6034189"/>
            <a:ext cx="151737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Products and Services</a:t>
            </a:r>
          </a:p>
        </p:txBody>
      </p:sp>
      <p:sp>
        <p:nvSpPr>
          <p:cNvPr id="61" name="TextBox 60"/>
          <p:cNvSpPr txBox="1"/>
          <p:nvPr userDrawn="1"/>
        </p:nvSpPr>
        <p:spPr>
          <a:xfrm>
            <a:off x="5400717" y="6029738"/>
            <a:ext cx="1272055"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Organization Size</a:t>
            </a:r>
          </a:p>
        </p:txBody>
      </p:sp>
      <p:sp>
        <p:nvSpPr>
          <p:cNvPr id="62" name="TextBox 61"/>
          <p:cNvSpPr txBox="1"/>
          <p:nvPr userDrawn="1"/>
        </p:nvSpPr>
        <p:spPr>
          <a:xfrm>
            <a:off x="7614215" y="6033596"/>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Industry</a:t>
            </a:r>
          </a:p>
        </p:txBody>
      </p:sp>
      <p:sp>
        <p:nvSpPr>
          <p:cNvPr id="63" name="TextBox 62"/>
          <p:cNvSpPr txBox="1"/>
          <p:nvPr userDrawn="1"/>
        </p:nvSpPr>
        <p:spPr>
          <a:xfrm>
            <a:off x="9174419" y="6048969"/>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Country</a:t>
            </a:r>
          </a:p>
        </p:txBody>
      </p:sp>
    </p:spTree>
    <p:extLst>
      <p:ext uri="{BB962C8B-B14F-4D97-AF65-F5344CB8AC3E}">
        <p14:creationId xmlns:p14="http://schemas.microsoft.com/office/powerpoint/2010/main" val="35326884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035137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a:xfrm>
            <a:off x="600059" y="466301"/>
            <a:ext cx="11239464" cy="627864"/>
          </a:xfrm>
        </p:spPr>
        <p:txBody>
          <a:bodyPr/>
          <a:lstStyle>
            <a:lvl1pPr>
              <a:defRPr sz="4080" spc="0">
                <a:solidFill>
                  <a:schemeClr val="tx1"/>
                </a:solidFill>
              </a:defRPr>
            </a:lvl1pPr>
          </a:lstStyle>
          <a:p>
            <a:r>
              <a:rPr lang="en-US"/>
              <a:t>Click to edit Master title style</a:t>
            </a:r>
          </a:p>
        </p:txBody>
      </p:sp>
    </p:spTree>
    <p:extLst>
      <p:ext uri="{BB962C8B-B14F-4D97-AF65-F5344CB8AC3E}">
        <p14:creationId xmlns:p14="http://schemas.microsoft.com/office/powerpoint/2010/main" val="36960148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3787"/>
            <a:ext cx="5486399" cy="766364"/>
          </a:xfrm>
        </p:spPr>
        <p:txBody>
          <a:bodyPr>
            <a:spAutoFit/>
          </a:bodyPr>
          <a:lstStyle>
            <a:lvl1pPr>
              <a:defRPr sz="4200"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32563" rtl="0" eaLnBrk="1" fontAlgn="auto" latinLnBrk="0" hangingPunct="1">
              <a:lnSpc>
                <a:spcPct val="90000"/>
              </a:lnSpc>
              <a:spcBef>
                <a:spcPct val="20000"/>
              </a:spcBef>
              <a:spcAft>
                <a:spcPts val="0"/>
              </a:spcAft>
              <a:buClrTx/>
              <a:buSzPct val="90000"/>
              <a:buFont typeface="Arial" pitchFamily="34" charset="0"/>
              <a:buNone/>
              <a:tabLst/>
              <a:defRPr lang="en-US" sz="1599"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75221438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70360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524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11651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03214" y="1221157"/>
            <a:ext cx="11887199" cy="2452210"/>
          </a:xfrm>
        </p:spPr>
        <p:txBody>
          <a:bodyPr/>
          <a:lstStyle>
            <a:lvl1pPr marL="0" indent="0">
              <a:buNone/>
              <a:defRPr sz="3299">
                <a:solidFill>
                  <a:schemeClr val="tx1"/>
                </a:solidFill>
                <a:latin typeface="Consolas" panose="020B0609020204030204" pitchFamily="49" charset="0"/>
                <a:cs typeface="Consolas" panose="020B0609020204030204" pitchFamily="49" charset="0"/>
              </a:defRPr>
            </a:lvl1pPr>
            <a:lvl2pPr marL="346487" indent="0">
              <a:buNone/>
              <a:defRPr>
                <a:solidFill>
                  <a:schemeClr val="tx1"/>
                </a:solidFill>
                <a:latin typeface="Consolas" panose="020B0609020204030204" pitchFamily="49" charset="0"/>
                <a:cs typeface="Consolas" panose="020B0609020204030204" pitchFamily="49" charset="0"/>
              </a:defRPr>
            </a:lvl2pPr>
            <a:lvl3pPr marL="584494" indent="0">
              <a:buNone/>
              <a:defRPr>
                <a:solidFill>
                  <a:schemeClr val="tx1"/>
                </a:solidFill>
                <a:latin typeface="Consolas" panose="020B0609020204030204" pitchFamily="49" charset="0"/>
                <a:cs typeface="Consolas" panose="020B0609020204030204" pitchFamily="49" charset="0"/>
              </a:defRPr>
            </a:lvl3pPr>
            <a:lvl4pPr marL="814406" indent="0">
              <a:buNone/>
              <a:defRPr>
                <a:solidFill>
                  <a:schemeClr val="tx1"/>
                </a:solidFill>
                <a:latin typeface="Consolas" panose="020B0609020204030204" pitchFamily="49" charset="0"/>
                <a:cs typeface="Consolas" panose="020B0609020204030204" pitchFamily="49" charset="0"/>
              </a:defRPr>
            </a:lvl4pPr>
            <a:lvl5pPr marL="1050795"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279461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324067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97579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131038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7197836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4987865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82528486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86273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26234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538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091933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4121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1815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13123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507002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27502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35471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805516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7144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950991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9025371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46273200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141870200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50368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50099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11000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54113" y="2214881"/>
            <a:ext cx="1587510" cy="1381916"/>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757694" y="2160262"/>
            <a:ext cx="1025543" cy="1444480"/>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899308" y="2120300"/>
            <a:ext cx="1988005" cy="1490256"/>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9003383" y="2088587"/>
            <a:ext cx="2378978" cy="1526582"/>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3480" y="4338135"/>
            <a:ext cx="12169550" cy="1671227"/>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b="1" dirty="0">
                <a:gradFill>
                  <a:gsLst>
                    <a:gs pos="2917">
                      <a:schemeClr val="tx1"/>
                    </a:gs>
                    <a:gs pos="30000">
                      <a:schemeClr val="tx1"/>
                    </a:gs>
                  </a:gsLst>
                  <a:lin ang="5400000" scaled="0"/>
                </a:gradFill>
              </a:rPr>
              <a:t>Architect Boot Camp </a:t>
            </a:r>
            <a:r>
              <a:rPr lang="en-US" sz="2200" dirty="0">
                <a:gradFill>
                  <a:gsLst>
                    <a:gs pos="2917">
                      <a:schemeClr val="tx1"/>
                    </a:gs>
                    <a:gs pos="30000">
                      <a:schemeClr val="tx1"/>
                    </a:gs>
                  </a:gsLst>
                  <a:lin ang="5400000" scaled="0"/>
                </a:gradFill>
              </a:rPr>
              <a:t>content is Microsoft Confidential </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post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content to any blogs or external websites</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take photos or video of sessions or slides throughout the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315829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6864258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0368990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5812" y="2678502"/>
            <a:ext cx="5911432"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741374" y="1877852"/>
            <a:ext cx="6400800" cy="1042416"/>
          </a:xfrm>
        </p:spPr>
        <p:txBody>
          <a:bodyPr lIns="182880" tIns="146304" rIns="182880" bIns="146304"/>
          <a:lstStyle>
            <a:lvl1pPr marL="0" indent="0">
              <a:buNone/>
              <a:defRPr sz="5399"/>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741374" y="4281700"/>
            <a:ext cx="6400800" cy="1043363"/>
          </a:xfrm>
        </p:spPr>
        <p:txBody>
          <a:bodyPr lIns="182880" tIns="146304" rIns="182880" bIns="146304"/>
          <a:lstStyle>
            <a:lvl1pPr marL="0" indent="0">
              <a:buNone/>
              <a:defRPr sz="5399"/>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6148" y="3480101"/>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741374" y="3480101"/>
            <a:ext cx="6400800" cy="1043363"/>
          </a:xfrm>
        </p:spPr>
        <p:txBody>
          <a:bodyPr lIns="182880" tIns="146304" rIns="182880" bIns="146304"/>
          <a:lstStyle>
            <a:lvl1pPr marL="0" indent="0">
              <a:buNone/>
              <a:defRPr sz="5399"/>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741374" y="2678502"/>
            <a:ext cx="5750141"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6148" y="1076253"/>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741374" y="1076253"/>
            <a:ext cx="6400800" cy="1043363"/>
          </a:xfrm>
        </p:spPr>
        <p:txBody>
          <a:bodyPr lIns="182880" tIns="146304" rIns="182880" bIns="146304"/>
          <a:lstStyle>
            <a:lvl1pPr marL="0" indent="0">
              <a:buNone/>
              <a:defRPr sz="5399"/>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6148" y="1876904"/>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6148" y="4281700"/>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490065" y="6118886"/>
            <a:ext cx="4817272" cy="640363"/>
            <a:chOff x="274638" y="4554931"/>
            <a:chExt cx="4817273" cy="640363"/>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817273" cy="64036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0431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7"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2814742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0103647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268347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119782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19860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2597958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92180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70206" y="1212850"/>
            <a:ext cx="11887200" cy="2496068"/>
          </a:xfrm>
        </p:spPr>
        <p:txBody>
          <a:bodyPr/>
          <a:lstStyle>
            <a:lvl1pPr marL="0" indent="0">
              <a:lnSpc>
                <a:spcPct val="100000"/>
              </a:lnSpc>
              <a:buNone/>
              <a:defRPr>
                <a:solidFill>
                  <a:schemeClr val="tx1"/>
                </a:solidFill>
              </a:defRPr>
            </a:lvl1pPr>
            <a:lvl2pPr marL="0" indent="0">
              <a:lnSpc>
                <a:spcPct val="100000"/>
              </a:lnSpc>
              <a:buFontTx/>
              <a:buNone/>
              <a:defRPr sz="1600">
                <a:solidFill>
                  <a:schemeClr val="tx1"/>
                </a:solidFill>
              </a:defRPr>
            </a:lvl2pPr>
            <a:lvl3pPr marL="228557" indent="0">
              <a:lnSpc>
                <a:spcPct val="100000"/>
              </a:lnSpc>
              <a:buNone/>
              <a:defRPr sz="1600">
                <a:solidFill>
                  <a:schemeClr val="tx1"/>
                </a:solidFill>
              </a:defRPr>
            </a:lvl3pPr>
            <a:lvl4pPr marL="457112" indent="0">
              <a:lnSpc>
                <a:spcPct val="100000"/>
              </a:lnSpc>
              <a:buNone/>
              <a:defRPr sz="1600">
                <a:solidFill>
                  <a:schemeClr val="tx1"/>
                </a:solidFill>
              </a:defRPr>
            </a:lvl4pPr>
            <a:lvl5pPr marL="685669" indent="0">
              <a:lnSpc>
                <a:spcPct val="100000"/>
              </a:lnSpc>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8922596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07464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313269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4535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07718553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181327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28300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700223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857577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33493860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34206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1316"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50306197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59035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69208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54113" y="2214881"/>
            <a:ext cx="1587510" cy="1381916"/>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757694" y="2160262"/>
            <a:ext cx="1025543" cy="1444480"/>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899308" y="2120300"/>
            <a:ext cx="1988005" cy="1490256"/>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9003383" y="2088587"/>
            <a:ext cx="2378978" cy="1526582"/>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3480" y="4338135"/>
            <a:ext cx="12169550" cy="1671227"/>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b="1" dirty="0">
                <a:gradFill>
                  <a:gsLst>
                    <a:gs pos="2917">
                      <a:schemeClr val="tx1"/>
                    </a:gs>
                    <a:gs pos="30000">
                      <a:schemeClr val="tx1"/>
                    </a:gs>
                  </a:gsLst>
                  <a:lin ang="5400000" scaled="0"/>
                </a:gradFill>
              </a:rPr>
              <a:t>Architect Boot Camp </a:t>
            </a:r>
            <a:r>
              <a:rPr lang="en-US" sz="2200" dirty="0">
                <a:gradFill>
                  <a:gsLst>
                    <a:gs pos="2917">
                      <a:schemeClr val="tx1"/>
                    </a:gs>
                    <a:gs pos="30000">
                      <a:schemeClr val="tx1"/>
                    </a:gs>
                  </a:gsLst>
                  <a:lin ang="5400000" scaled="0"/>
                </a:gradFill>
              </a:rPr>
              <a:t>content is Microsoft Confidential </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post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content to any blogs or external websites</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take photos or video of sessions or slides throughout the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2396613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70206" y="1212850"/>
            <a:ext cx="11887200" cy="2496068"/>
          </a:xfrm>
        </p:spPr>
        <p:txBody>
          <a:bodyPr/>
          <a:lstStyle>
            <a:lvl1pPr marL="0" indent="0">
              <a:lnSpc>
                <a:spcPct val="100000"/>
              </a:lnSpc>
              <a:buNone/>
              <a:defRPr>
                <a:solidFill>
                  <a:schemeClr val="tx1"/>
                </a:solidFill>
              </a:defRPr>
            </a:lvl1pPr>
            <a:lvl2pPr marL="0" indent="0">
              <a:lnSpc>
                <a:spcPct val="100000"/>
              </a:lnSpc>
              <a:buFontTx/>
              <a:buNone/>
              <a:defRPr sz="1600">
                <a:solidFill>
                  <a:schemeClr val="tx1"/>
                </a:solidFill>
              </a:defRPr>
            </a:lvl2pPr>
            <a:lvl3pPr marL="228557" indent="0">
              <a:lnSpc>
                <a:spcPct val="100000"/>
              </a:lnSpc>
              <a:buNone/>
              <a:defRPr sz="1600">
                <a:solidFill>
                  <a:schemeClr val="tx1"/>
                </a:solidFill>
              </a:defRPr>
            </a:lvl3pPr>
            <a:lvl4pPr marL="457112" indent="0">
              <a:lnSpc>
                <a:spcPct val="100000"/>
              </a:lnSpc>
              <a:buNone/>
              <a:defRPr sz="1600">
                <a:solidFill>
                  <a:schemeClr val="tx1"/>
                </a:solidFill>
              </a:defRPr>
            </a:lvl4pPr>
            <a:lvl5pPr marL="685669" indent="0">
              <a:lnSpc>
                <a:spcPct val="100000"/>
              </a:lnSpc>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8732912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1316"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55781204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4640"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0429185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18104065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ull Bleed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23" name="Text Placeholder 6"/>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385855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ull Bleed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6">
            <a:extLst>
              <a:ext uri="{FF2B5EF4-FFF2-40B4-BE49-F238E27FC236}">
                <a16:creationId xmlns:a16="http://schemas.microsoft.com/office/drawing/2014/main" id="{C5FD5429-AFE3-42EE-80AB-911CB5BA20B6}"/>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10" name="Text Placeholder 6">
            <a:extLst>
              <a:ext uri="{FF2B5EF4-FFF2-40B4-BE49-F238E27FC236}">
                <a16:creationId xmlns:a16="http://schemas.microsoft.com/office/drawing/2014/main" id="{0E6FAF24-2B33-4048-AADD-D85DF6020205}"/>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63288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ull Bleed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18138FC-F786-41F2-AF92-1F1BBF65D7B9}"/>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9" name="Text Placeholder 6">
            <a:extLst>
              <a:ext uri="{FF2B5EF4-FFF2-40B4-BE49-F238E27FC236}">
                <a16:creationId xmlns:a16="http://schemas.microsoft.com/office/drawing/2014/main" id="{44159AAF-5BE0-41B4-BD31-DBE01540D056}"/>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376469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4640"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50859694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ull Bleed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E84CED7-FFF2-4640-95CD-A94432410C2F}"/>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11" name="Text Placeholder 6">
            <a:extLst>
              <a:ext uri="{FF2B5EF4-FFF2-40B4-BE49-F238E27FC236}">
                <a16:creationId xmlns:a16="http://schemas.microsoft.com/office/drawing/2014/main" id="{86F470D8-2510-4452-8A45-2053C2A8AC33}"/>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68138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ull Bleed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6">
            <a:extLst>
              <a:ext uri="{FF2B5EF4-FFF2-40B4-BE49-F238E27FC236}">
                <a16:creationId xmlns:a16="http://schemas.microsoft.com/office/drawing/2014/main" id="{2D60B39A-62BF-4CE5-AAEF-5921C4E41417}"/>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12" name="Text Placeholder 6">
            <a:extLst>
              <a:ext uri="{FF2B5EF4-FFF2-40B4-BE49-F238E27FC236}">
                <a16:creationId xmlns:a16="http://schemas.microsoft.com/office/drawing/2014/main" id="{CCB1F7A5-C471-4911-9CD8-D861B9CFFE58}"/>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55764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4081799"/>
            <a:ext cx="7315199"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440558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163171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272684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799637" cy="6994525"/>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accent2"/>
                </a:solidFill>
              </a:defRPr>
            </a:lvl1pPr>
          </a:lstStyle>
          <a:p>
            <a:r>
              <a:rPr lang="en-US" dirty="0"/>
              <a:t>Section title</a:t>
            </a:r>
          </a:p>
        </p:txBody>
      </p:sp>
    </p:spTree>
    <p:extLst>
      <p:ext uri="{BB962C8B-B14F-4D97-AF65-F5344CB8AC3E}">
        <p14:creationId xmlns:p14="http://schemas.microsoft.com/office/powerpoint/2010/main" val="396012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3787"/>
            <a:ext cx="5486399" cy="766364"/>
          </a:xfrm>
        </p:spPr>
        <p:txBody>
          <a:bodyPr>
            <a:spAutoFit/>
          </a:bodyPr>
          <a:lstStyle>
            <a:lvl1pPr>
              <a:defRPr sz="4200"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32563" rtl="0" eaLnBrk="1" fontAlgn="auto" latinLnBrk="0" hangingPunct="1">
              <a:lnSpc>
                <a:spcPct val="90000"/>
              </a:lnSpc>
              <a:spcBef>
                <a:spcPct val="20000"/>
              </a:spcBef>
              <a:spcAft>
                <a:spcPts val="0"/>
              </a:spcAft>
              <a:buClrTx/>
              <a:buSzPct val="90000"/>
              <a:buFont typeface="Arial" pitchFamily="34" charset="0"/>
              <a:buNone/>
              <a:tabLst/>
              <a:defRPr lang="en-US" sz="1599"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72175261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1295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036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9587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28779377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03214" y="1221157"/>
            <a:ext cx="11887199" cy="2452210"/>
          </a:xfrm>
        </p:spPr>
        <p:txBody>
          <a:bodyPr/>
          <a:lstStyle>
            <a:lvl1pPr marL="0" indent="0">
              <a:buNone/>
              <a:defRPr sz="3299">
                <a:solidFill>
                  <a:schemeClr val="tx1"/>
                </a:solidFill>
                <a:latin typeface="Consolas" panose="020B0609020204030204" pitchFamily="49" charset="0"/>
                <a:cs typeface="Consolas" panose="020B0609020204030204" pitchFamily="49" charset="0"/>
              </a:defRPr>
            </a:lvl1pPr>
            <a:lvl2pPr marL="346487" indent="0">
              <a:buNone/>
              <a:defRPr>
                <a:solidFill>
                  <a:schemeClr val="tx1"/>
                </a:solidFill>
                <a:latin typeface="Consolas" panose="020B0609020204030204" pitchFamily="49" charset="0"/>
                <a:cs typeface="Consolas" panose="020B0609020204030204" pitchFamily="49" charset="0"/>
              </a:defRPr>
            </a:lvl2pPr>
            <a:lvl3pPr marL="584494" indent="0">
              <a:buNone/>
              <a:defRPr>
                <a:solidFill>
                  <a:schemeClr val="tx1"/>
                </a:solidFill>
                <a:latin typeface="Consolas" panose="020B0609020204030204" pitchFamily="49" charset="0"/>
                <a:cs typeface="Consolas" panose="020B0609020204030204" pitchFamily="49" charset="0"/>
              </a:defRPr>
            </a:lvl3pPr>
            <a:lvl4pPr marL="814406" indent="0">
              <a:buNone/>
              <a:defRPr>
                <a:solidFill>
                  <a:schemeClr val="tx1"/>
                </a:solidFill>
                <a:latin typeface="Consolas" panose="020B0609020204030204" pitchFamily="49" charset="0"/>
                <a:cs typeface="Consolas" panose="020B0609020204030204" pitchFamily="49" charset="0"/>
              </a:defRPr>
            </a:lvl4pPr>
            <a:lvl5pPr marL="1050795"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028721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362400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236742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84945857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61156322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5655333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86273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89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9785"/>
            <a:ext cx="5394960" cy="110800"/>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3" name="TextBox 2"/>
          <p:cNvSpPr txBox="1"/>
          <p:nvPr userDrawn="1"/>
        </p:nvSpPr>
        <p:spPr>
          <a:xfrm>
            <a:off x="454125" y="439785"/>
            <a:ext cx="2106552" cy="110800"/>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dirty="0">
                <a:latin typeface="Segoe UI Semibold" panose="020B0702040204020203" pitchFamily="34" charset="0"/>
                <a:cs typeface="Segoe UI Semibold" panose="020B0702040204020203" pitchFamily="34" charset="0"/>
              </a:rPr>
              <a:t>Monoline icons   </a:t>
            </a:r>
            <a:r>
              <a:rPr lang="en-US" sz="800" b="0" kern="1200" cap="none" spc="0" baseline="0" dirty="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dirty="0">
              <a:latin typeface="+mn-lt"/>
              <a:cs typeface="Segoe UI Semibold" panose="020B0702040204020203" pitchFamily="34" charset="0"/>
            </a:endParaRPr>
          </a:p>
        </p:txBody>
      </p:sp>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8298637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1"/>
            <a:ext cx="12433300" cy="2601913"/>
          </a:xfrm>
          <a:prstGeom prst="rect">
            <a:avLst/>
          </a:prstGeom>
          <a:solidFill>
            <a:srgbClr val="4DA0E2"/>
          </a:solidFill>
          <a:ln>
            <a:noFill/>
          </a:ln>
        </p:spPr>
        <p:txBody>
          <a:bodyPr vert="horz" wrap="square" lIns="91415" tIns="45707" rIns="91415" bIns="45707"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2" y="5843590"/>
            <a:ext cx="12433301" cy="1154113"/>
          </a:xfrm>
          <a:prstGeom prst="rect">
            <a:avLst/>
          </a:prstGeom>
          <a:solidFill>
            <a:srgbClr val="00188F"/>
          </a:solidFill>
          <a:ln>
            <a:noFill/>
          </a:ln>
          <a:extLst/>
        </p:spPr>
        <p:txBody>
          <a:bodyPr vert="horz" wrap="square" lIns="91415" tIns="45707" rIns="91415" bIns="45707"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7"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7"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endParaRPr lang="en-US" sz="1800"/>
          </a:p>
        </p:txBody>
      </p:sp>
      <p:sp>
        <p:nvSpPr>
          <p:cNvPr id="14"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40" y="294307"/>
            <a:ext cx="3657600" cy="461665"/>
          </a:xfrm>
        </p:spPr>
        <p:txBody>
          <a:bodyPr/>
          <a:lstStyle>
            <a:lvl1pPr marL="0" indent="0" algn="r">
              <a:buNone/>
              <a:defRPr sz="2000">
                <a:latin typeface="+mn-lt"/>
              </a:defRPr>
            </a:lvl1pPr>
            <a:lvl2pPr marL="342800" indent="0">
              <a:buNone/>
              <a:defRPr sz="2000"/>
            </a:lvl2pPr>
            <a:lvl3pPr marL="571333" indent="0">
              <a:buNone/>
              <a:defRPr sz="2000"/>
            </a:lvl3pPr>
            <a:lvl4pPr marL="799866" indent="0">
              <a:buNone/>
              <a:defRPr sz="2000"/>
            </a:lvl4pPr>
            <a:lvl5pPr marL="10284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5"/>
            <a:ext cx="3657600" cy="461665"/>
          </a:xfrm>
        </p:spPr>
        <p:txBody>
          <a:bodyPr/>
          <a:lstStyle>
            <a:lvl1pPr marL="0" indent="0" algn="l">
              <a:buNone/>
              <a:defRPr sz="2000">
                <a:latin typeface="+mn-lt"/>
              </a:defRPr>
            </a:lvl1pPr>
            <a:lvl2pPr marL="342800" indent="0">
              <a:buNone/>
              <a:defRPr sz="2000"/>
            </a:lvl2pPr>
            <a:lvl3pPr marL="571333" indent="0">
              <a:buNone/>
              <a:defRPr sz="2000"/>
            </a:lvl3pPr>
            <a:lvl4pPr marL="799866" indent="0">
              <a:buNone/>
              <a:defRPr sz="2000"/>
            </a:lvl4pPr>
            <a:lvl5pPr marL="10284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21518281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6999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4081799"/>
            <a:ext cx="7315199"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3928333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896719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20379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6409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67257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942423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85506"/>
          </a:xfrm>
        </p:spPr>
        <p:txBody>
          <a:bodyPr wrap="square">
            <a:spAutoFit/>
          </a:bodyPr>
          <a:lstStyle>
            <a:lvl1pPr marL="287253" indent="-287253">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1985506"/>
          </a:xfrm>
        </p:spPr>
        <p:txBody>
          <a:bodyPr wrap="square">
            <a:spAutoFit/>
          </a:bodyPr>
          <a:lstStyle>
            <a:lvl1pPr marL="287253" indent="-287253">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01799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85506"/>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1985506"/>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137609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90080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5149670" y="6696086"/>
            <a:ext cx="21371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21031722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8" y="6164264"/>
            <a:ext cx="1686560" cy="363259"/>
          </a:xfrm>
          <a:prstGeom prst="rect">
            <a:avLst/>
          </a:prstGeom>
        </p:spPr>
      </p:pic>
    </p:spTree>
    <p:extLst>
      <p:ext uri="{BB962C8B-B14F-4D97-AF65-F5344CB8AC3E}">
        <p14:creationId xmlns:p14="http://schemas.microsoft.com/office/powerpoint/2010/main" val="219320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image" Target="../media/image12.emf"/><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theme" Target="../theme/theme3.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image" Target="../media/image12.emf"/><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theme" Target="../theme/theme5.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theme" Target="../theme/theme6.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image" Target="../media/image2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2145203"/>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275109704"/>
      </p:ext>
    </p:extLst>
  </p:cSld>
  <p:clrMap bg1="lt1" tx1="dk1" bg2="lt2" tx2="dk2" accent1="accent1" accent2="accent2" accent3="accent3" accent4="accent4" accent5="accent5" accent6="accent6" hlink="hlink" folHlink="folHlink"/>
  <p:sldLayoutIdLst>
    <p:sldLayoutId id="2147484344" r:id="rId1"/>
    <p:sldLayoutId id="2147484369" r:id="rId2"/>
    <p:sldLayoutId id="2147484370" r:id="rId3"/>
    <p:sldLayoutId id="2147484371" r:id="rId4"/>
    <p:sldLayoutId id="2147484291" r:id="rId5"/>
    <p:sldLayoutId id="2147484295" r:id="rId6"/>
    <p:sldLayoutId id="2147484296" r:id="rId7"/>
    <p:sldLayoutId id="2147484297" r:id="rId8"/>
    <p:sldLayoutId id="2147484300" r:id="rId9"/>
    <p:sldLayoutId id="2147484345" r:id="rId10"/>
    <p:sldLayoutId id="2147484318" r:id="rId11"/>
    <p:sldLayoutId id="2147484319" r:id="rId12"/>
    <p:sldLayoutId id="2147484303" r:id="rId13"/>
    <p:sldLayoutId id="2147484304" r:id="rId14"/>
    <p:sldLayoutId id="2147484313" r:id="rId15"/>
    <p:sldLayoutId id="2147484307" r:id="rId16"/>
    <p:sldLayoutId id="2147484308" r:id="rId17"/>
    <p:sldLayoutId id="2147484316" r:id="rId18"/>
    <p:sldLayoutId id="2147484317" r:id="rId19"/>
    <p:sldLayoutId id="2147484309" r:id="rId20"/>
    <p:sldLayoutId id="2147484310" r:id="rId21"/>
    <p:sldLayoutId id="2147484315" r:id="rId22"/>
    <p:sldLayoutId id="2147484312" r:id="rId23"/>
  </p:sldLayoutIdLst>
  <p:transition>
    <p:fade/>
  </p:transition>
  <p:hf hdr="0" dt="0"/>
  <p:txStyles>
    <p:titleStyle>
      <a:lvl1pPr algn="l" defTabSz="932563" rtl="0" eaLnBrk="1" latinLnBrk="0" hangingPunct="1">
        <a:lnSpc>
          <a:spcPct val="90000"/>
        </a:lnSpc>
        <a:spcBef>
          <a:spcPct val="0"/>
        </a:spcBef>
        <a:buNone/>
        <a:defRPr lang="en-US" sz="4200"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userDrawn="1">
          <p15:clr>
            <a:srgbClr val="C35EA4"/>
          </p15:clr>
        </p15:guide>
        <p15:guide id="17" pos="7565"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userDrawn="1">
          <p15:clr>
            <a:srgbClr val="C35EA4"/>
          </p15:clr>
        </p15:guide>
        <p15:guide id="26" orient="horz" pos="4032">
          <p15:clr>
            <a:srgbClr val="C35EA4"/>
          </p15:clr>
        </p15:guide>
        <p15:guide id="27" orient="horz" pos="523" userDrawn="1">
          <p15:clr>
            <a:srgbClr val="C35EA4"/>
          </p15:clr>
        </p15:guide>
        <p15:guide id="28" orient="horz" pos="85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468291030"/>
      </p:ext>
    </p:extLst>
  </p:cSld>
  <p:clrMap bg1="dk1" tx1="lt1" bg2="dk2" tx2="lt2" accent1="accent1" accent2="accent2" accent3="accent3" accent4="accent4" accent5="accent5" accent6="accent6" hlink="hlink" folHlink="folHlink"/>
  <p:sldLayoutIdLst>
    <p:sldLayoutId id="2147484398" r:id="rId1"/>
    <p:sldLayoutId id="2147484399" r:id="rId2"/>
    <p:sldLayoutId id="2147484400" r:id="rId3"/>
    <p:sldLayoutId id="2147484401" r:id="rId4"/>
    <p:sldLayoutId id="2147484402" r:id="rId5"/>
    <p:sldLayoutId id="2147484403" r:id="rId6"/>
    <p:sldLayoutId id="2147484404" r:id="rId7"/>
    <p:sldLayoutId id="2147484405" r:id="rId8"/>
    <p:sldLayoutId id="2147484406" r:id="rId9"/>
    <p:sldLayoutId id="2147484407" r:id="rId10"/>
    <p:sldLayoutId id="2147484408" r:id="rId11"/>
    <p:sldLayoutId id="2147484409" r:id="rId12"/>
    <p:sldLayoutId id="2147484410" r:id="rId13"/>
    <p:sldLayoutId id="2147484411" r:id="rId14"/>
    <p:sldLayoutId id="2147484412" r:id="rId15"/>
    <p:sldLayoutId id="2147484413" r:id="rId16"/>
    <p:sldLayoutId id="2147484414" r:id="rId17"/>
    <p:sldLayoutId id="2147484415"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083829449"/>
      </p:ext>
    </p:extLst>
  </p:cSld>
  <p:clrMap bg1="dk1" tx1="lt1" bg2="dk2" tx2="lt2" accent1="accent1" accent2="accent2" accent3="accent3" accent4="accent4" accent5="accent5" accent6="accent6" hlink="hlink" folHlink="folHlink"/>
  <p:sldLayoutIdLst>
    <p:sldLayoutId id="2147484418" r:id="rId1"/>
    <p:sldLayoutId id="2147484419" r:id="rId2"/>
    <p:sldLayoutId id="2147484420" r:id="rId3"/>
    <p:sldLayoutId id="2147484421" r:id="rId4"/>
    <p:sldLayoutId id="2147484422" r:id="rId5"/>
    <p:sldLayoutId id="2147484423" r:id="rId6"/>
    <p:sldLayoutId id="2147484424" r:id="rId7"/>
    <p:sldLayoutId id="2147484425" r:id="rId8"/>
    <p:sldLayoutId id="2147484426" r:id="rId9"/>
    <p:sldLayoutId id="2147484427" r:id="rId10"/>
    <p:sldLayoutId id="2147484428" r:id="rId11"/>
    <p:sldLayoutId id="2147484429" r:id="rId12"/>
    <p:sldLayoutId id="2147484430" r:id="rId13"/>
    <p:sldLayoutId id="2147484431" r:id="rId14"/>
    <p:sldLayoutId id="2147484432" r:id="rId15"/>
    <p:sldLayoutId id="2147484433" r:id="rId16"/>
    <p:sldLayoutId id="2147484434" r:id="rId1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2145203"/>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370752634"/>
      </p:ext>
    </p:extLst>
  </p:cSld>
  <p:clrMap bg1="lt1" tx1="dk1" bg2="lt2" tx2="dk2" accent1="accent1" accent2="accent2" accent3="accent3" accent4="accent4" accent5="accent5" accent6="accent6" hlink="hlink" folHlink="folHlink"/>
  <p:sldLayoutIdLst>
    <p:sldLayoutId id="2147484436" r:id="rId1"/>
    <p:sldLayoutId id="2147484437" r:id="rId2"/>
    <p:sldLayoutId id="2147484438" r:id="rId3"/>
    <p:sldLayoutId id="2147484439" r:id="rId4"/>
    <p:sldLayoutId id="2147484440" r:id="rId5"/>
    <p:sldLayoutId id="2147484441" r:id="rId6"/>
    <p:sldLayoutId id="2147484442" r:id="rId7"/>
    <p:sldLayoutId id="2147484443" r:id="rId8"/>
    <p:sldLayoutId id="2147484444" r:id="rId9"/>
    <p:sldLayoutId id="2147484445" r:id="rId10"/>
    <p:sldLayoutId id="2147484446" r:id="rId11"/>
    <p:sldLayoutId id="2147484447" r:id="rId12"/>
    <p:sldLayoutId id="2147484448" r:id="rId13"/>
    <p:sldLayoutId id="2147484449" r:id="rId14"/>
    <p:sldLayoutId id="2147484450" r:id="rId15"/>
    <p:sldLayoutId id="2147484451" r:id="rId16"/>
    <p:sldLayoutId id="2147484452" r:id="rId17"/>
    <p:sldLayoutId id="2147484453" r:id="rId18"/>
    <p:sldLayoutId id="2147484454" r:id="rId19"/>
    <p:sldLayoutId id="2147484455" r:id="rId20"/>
    <p:sldLayoutId id="2147484456" r:id="rId21"/>
    <p:sldLayoutId id="2147484457" r:id="rId22"/>
    <p:sldLayoutId id="2147484458" r:id="rId23"/>
    <p:sldLayoutId id="2147484459" r:id="rId24"/>
    <p:sldLayoutId id="2147484460" r:id="rId25"/>
    <p:sldLayoutId id="2147484461" r:id="rId26"/>
    <p:sldLayoutId id="2147484462" r:id="rId27"/>
    <p:sldLayoutId id="2147484463" r:id="rId28"/>
    <p:sldLayoutId id="2147484464" r:id="rId29"/>
  </p:sldLayoutIdLst>
  <p:transition>
    <p:fade/>
  </p:transition>
  <p:hf hdr="0" dt="0"/>
  <p:txStyles>
    <p:titleStyle>
      <a:lvl1pPr algn="l" defTabSz="932563" rtl="0" eaLnBrk="1" latinLnBrk="0" hangingPunct="1">
        <a:lnSpc>
          <a:spcPct val="90000"/>
        </a:lnSpc>
        <a:spcBef>
          <a:spcPct val="0"/>
        </a:spcBef>
        <a:buNone/>
        <a:defRPr lang="en-US" sz="4200"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3"/>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5" y="-8395"/>
            <a:ext cx="955641" cy="5775361"/>
            <a:chOff x="12618967" y="-8396"/>
            <a:chExt cx="955641" cy="5775361"/>
          </a:xfrm>
        </p:grpSpPr>
        <p:grpSp>
          <p:nvGrpSpPr>
            <p:cNvPr id="18" name="Group 17"/>
            <p:cNvGrpSpPr/>
            <p:nvPr userDrawn="1"/>
          </p:nvGrpSpPr>
          <p:grpSpPr>
            <a:xfrm>
              <a:off x="12618967" y="-8396"/>
              <a:ext cx="955641" cy="5755249"/>
              <a:chOff x="12618967" y="-8396"/>
              <a:chExt cx="955641" cy="5755249"/>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00"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00"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00"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00"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00"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00"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00"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200"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200"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200"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200"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181557729"/>
      </p:ext>
    </p:extLst>
  </p:cSld>
  <p:clrMap bg1="lt1" tx1="dk1" bg2="lt2" tx2="dk2" accent1="accent1" accent2="accent2" accent3="accent3" accent4="accent4" accent5="accent5" accent6="accent6" hlink="hlink" folHlink="folHlink"/>
  <p:sldLayoutIdLst>
    <p:sldLayoutId id="2147484466" r:id="rId1"/>
    <p:sldLayoutId id="2147484467" r:id="rId2"/>
    <p:sldLayoutId id="2147484468" r:id="rId3"/>
    <p:sldLayoutId id="2147484469" r:id="rId4"/>
    <p:sldLayoutId id="2147484470" r:id="rId5"/>
    <p:sldLayoutId id="2147484471" r:id="rId6"/>
    <p:sldLayoutId id="2147484472" r:id="rId7"/>
    <p:sldLayoutId id="2147484473" r:id="rId8"/>
    <p:sldLayoutId id="2147484474" r:id="rId9"/>
    <p:sldLayoutId id="2147484475" r:id="rId10"/>
    <p:sldLayoutId id="2147484476" r:id="rId11"/>
    <p:sldLayoutId id="2147484477" r:id="rId12"/>
    <p:sldLayoutId id="2147484478" r:id="rId13"/>
    <p:sldLayoutId id="2147484479" r:id="rId14"/>
  </p:sldLayoutIdLst>
  <p:transition>
    <p:fade/>
  </p:transition>
  <p:txStyles>
    <p:titleStyle>
      <a:lvl1pPr algn="l" defTabSz="932470"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30" marR="0" indent="-241229"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400"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932"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0" rtl="0" eaLnBrk="1" latinLnBrk="0" hangingPunct="1">
        <a:defRPr sz="1800" kern="1200">
          <a:solidFill>
            <a:schemeClr val="tx1"/>
          </a:solidFill>
          <a:latin typeface="+mn-lt"/>
          <a:ea typeface="+mn-ea"/>
          <a:cs typeface="+mn-cs"/>
        </a:defRPr>
      </a:lvl1pPr>
      <a:lvl2pPr marL="466234" algn="l" defTabSz="932470" rtl="0" eaLnBrk="1" latinLnBrk="0" hangingPunct="1">
        <a:defRPr sz="1800" kern="1200">
          <a:solidFill>
            <a:schemeClr val="tx1"/>
          </a:solidFill>
          <a:latin typeface="+mn-lt"/>
          <a:ea typeface="+mn-ea"/>
          <a:cs typeface="+mn-cs"/>
        </a:defRPr>
      </a:lvl2pPr>
      <a:lvl3pPr marL="932470" algn="l" defTabSz="932470" rtl="0" eaLnBrk="1" latinLnBrk="0" hangingPunct="1">
        <a:defRPr sz="1800" kern="1200">
          <a:solidFill>
            <a:schemeClr val="tx1"/>
          </a:solidFill>
          <a:latin typeface="+mn-lt"/>
          <a:ea typeface="+mn-ea"/>
          <a:cs typeface="+mn-cs"/>
        </a:defRPr>
      </a:lvl3pPr>
      <a:lvl4pPr marL="1398704" algn="l" defTabSz="932470" rtl="0" eaLnBrk="1" latinLnBrk="0" hangingPunct="1">
        <a:defRPr sz="1800" kern="1200">
          <a:solidFill>
            <a:schemeClr val="tx1"/>
          </a:solidFill>
          <a:latin typeface="+mn-lt"/>
          <a:ea typeface="+mn-ea"/>
          <a:cs typeface="+mn-cs"/>
        </a:defRPr>
      </a:lvl4pPr>
      <a:lvl5pPr marL="1864939" algn="l" defTabSz="932470" rtl="0" eaLnBrk="1" latinLnBrk="0" hangingPunct="1">
        <a:defRPr sz="1800" kern="1200">
          <a:solidFill>
            <a:schemeClr val="tx1"/>
          </a:solidFill>
          <a:latin typeface="+mn-lt"/>
          <a:ea typeface="+mn-ea"/>
          <a:cs typeface="+mn-cs"/>
        </a:defRPr>
      </a:lvl5pPr>
      <a:lvl6pPr marL="2331175" algn="l" defTabSz="932470" rtl="0" eaLnBrk="1" latinLnBrk="0" hangingPunct="1">
        <a:defRPr sz="1800" kern="1200">
          <a:solidFill>
            <a:schemeClr val="tx1"/>
          </a:solidFill>
          <a:latin typeface="+mn-lt"/>
          <a:ea typeface="+mn-ea"/>
          <a:cs typeface="+mn-cs"/>
        </a:defRPr>
      </a:lvl6pPr>
      <a:lvl7pPr marL="2797409" algn="l" defTabSz="932470" rtl="0" eaLnBrk="1" latinLnBrk="0" hangingPunct="1">
        <a:defRPr sz="1800" kern="1200">
          <a:solidFill>
            <a:schemeClr val="tx1"/>
          </a:solidFill>
          <a:latin typeface="+mn-lt"/>
          <a:ea typeface="+mn-ea"/>
          <a:cs typeface="+mn-cs"/>
        </a:defRPr>
      </a:lvl7pPr>
      <a:lvl8pPr marL="3263644" algn="l" defTabSz="932470" rtl="0" eaLnBrk="1" latinLnBrk="0" hangingPunct="1">
        <a:defRPr sz="1800" kern="1200">
          <a:solidFill>
            <a:schemeClr val="tx1"/>
          </a:solidFill>
          <a:latin typeface="+mn-lt"/>
          <a:ea typeface="+mn-ea"/>
          <a:cs typeface="+mn-cs"/>
        </a:defRPr>
      </a:lvl8pPr>
      <a:lvl9pPr marL="3729880" algn="l" defTabSz="9324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1531096"/>
      </p:ext>
    </p:extLst>
  </p:cSld>
  <p:clrMap bg1="lt1" tx1="dk1" bg2="lt2" tx2="dk2" accent1="accent1" accent2="accent2" accent3="accent3" accent4="accent4" accent5="accent5" accent6="accent6" hlink="hlink" folHlink="folHlink"/>
  <p:sldLayoutIdLst>
    <p:sldLayoutId id="2147484481" r:id="rId1"/>
    <p:sldLayoutId id="2147484482" r:id="rId2"/>
    <p:sldLayoutId id="2147484483" r:id="rId3"/>
    <p:sldLayoutId id="2147484484"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 id="2147484500" r:id="rId20"/>
    <p:sldLayoutId id="2147484501" r:id="rId21"/>
    <p:sldLayoutId id="2147484502" r:id="rId22"/>
    <p:sldLayoutId id="2147484503" r:id="rId23"/>
    <p:sldLayoutId id="2147484504" r:id="rId24"/>
    <p:sldLayoutId id="2147484505" r:id="rId25"/>
    <p:sldLayoutId id="2147484506" r:id="rId26"/>
    <p:sldLayoutId id="2147484507" r:id="rId27"/>
    <p:sldLayoutId id="2147484508" r:id="rId28"/>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7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0.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10.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svg"/></Relationships>
</file>

<file path=ppt/slides/_rels/slide1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jp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0.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20.xml"/><Relationship Id="rId7" Type="http://schemas.openxmlformats.org/officeDocument/2006/relationships/image" Target="../media/image44.png"/><Relationship Id="rId2" Type="http://schemas.openxmlformats.org/officeDocument/2006/relationships/slideLayout" Target="../slideLayouts/slideLayout101.xml"/><Relationship Id="rId1" Type="http://schemas.openxmlformats.org/officeDocument/2006/relationships/tags" Target="../tags/tag1.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hyperlink" Target="https://text-analytics-demo-dev.azurewebsites.net/" TargetMode="External"/><Relationship Id="rId7" Type="http://schemas.openxmlformats.org/officeDocument/2006/relationships/hyperlink" Target="http://webmedsearch.azurewebsites.net/"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hyperlink" Target="http://seismicsearch.azurewebsites.net/" TargetMode="External"/><Relationship Id="rId5" Type="http://schemas.openxmlformats.org/officeDocument/2006/relationships/hyperlink" Target="https://wolterskluwereap.azurewebsites.net/" TargetMode="External"/><Relationship Id="rId4" Type="http://schemas.openxmlformats.org/officeDocument/2006/relationships/hyperlink" Target="https://jfk-demo.azurewebsites.ne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aka.ms/LearnAI-Portal"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hyperlink" Target="http://aka.ms/la-links" TargetMode="External"/><Relationship Id="rId5" Type="http://schemas.openxmlformats.org/officeDocument/2006/relationships/hyperlink" Target="http://aka.ms/LearnAI-kmb" TargetMode="External"/><Relationship Id="rId4" Type="http://schemas.openxmlformats.org/officeDocument/2006/relationships/hyperlink" Target="http://aka.ms/LearnAI-GitHub"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753C7D4-655A-449F-A261-7059582C8902}"/>
              </a:ext>
            </a:extLst>
          </p:cNvPr>
          <p:cNvSpPr>
            <a:spLocks noGrp="1"/>
          </p:cNvSpPr>
          <p:nvPr>
            <p:ph type="body" sz="quarter" idx="13"/>
          </p:nvPr>
        </p:nvSpPr>
        <p:spPr>
          <a:xfrm>
            <a:off x="310514" y="1880552"/>
            <a:ext cx="6248400" cy="2162944"/>
          </a:xfrm>
        </p:spPr>
        <p:txBody>
          <a:bodyPr/>
          <a:lstStyle/>
          <a:p>
            <a:r>
              <a:rPr lang="en-US" dirty="0"/>
              <a:t>Enterprise Knowledge Mining Solution Microsoft AI Platform</a:t>
            </a:r>
          </a:p>
        </p:txBody>
      </p:sp>
      <p:sp>
        <p:nvSpPr>
          <p:cNvPr id="5" name="Text Placeholder 1">
            <a:extLst>
              <a:ext uri="{FF2B5EF4-FFF2-40B4-BE49-F238E27FC236}">
                <a16:creationId xmlns:a16="http://schemas.microsoft.com/office/drawing/2014/main" id="{700C548C-3BA9-4486-AE89-742F466A5103}"/>
              </a:ext>
            </a:extLst>
          </p:cNvPr>
          <p:cNvSpPr>
            <a:spLocks noGrp="1"/>
          </p:cNvSpPr>
          <p:nvPr>
            <p:ph type="body" sz="quarter" idx="12"/>
          </p:nvPr>
        </p:nvSpPr>
        <p:spPr>
          <a:xfrm>
            <a:off x="290511" y="4542961"/>
            <a:ext cx="7467600" cy="1043929"/>
          </a:xfrm>
        </p:spPr>
        <p:txBody>
          <a:bodyPr/>
          <a:lstStyle/>
          <a:p>
            <a:r>
              <a:rPr lang="en-US" dirty="0"/>
              <a:t>LearnAI Team</a:t>
            </a:r>
          </a:p>
          <a:p>
            <a:r>
              <a:rPr lang="en-US" dirty="0"/>
              <a:t>January 2019</a:t>
            </a:r>
          </a:p>
        </p:txBody>
      </p:sp>
      <p:pic>
        <p:nvPicPr>
          <p:cNvPr id="6" name="Picture 18" descr="A close up of a logo&#10;&#10;Description generated with high confidence">
            <a:extLst>
              <a:ext uri="{FF2B5EF4-FFF2-40B4-BE49-F238E27FC236}">
                <a16:creationId xmlns:a16="http://schemas.microsoft.com/office/drawing/2014/main" id="{A7A3560B-457D-465D-9F06-0507AD534DC6}"/>
              </a:ext>
            </a:extLst>
          </p:cNvPr>
          <p:cNvPicPr>
            <a:picLocks noChangeAspect="1"/>
          </p:cNvPicPr>
          <p:nvPr/>
        </p:nvPicPr>
        <p:blipFill>
          <a:blip r:embed="rId3"/>
          <a:stretch>
            <a:fillRect/>
          </a:stretch>
        </p:blipFill>
        <p:spPr>
          <a:xfrm>
            <a:off x="10089890" y="6146800"/>
            <a:ext cx="2325947" cy="1043930"/>
          </a:xfrm>
          <a:prstGeom prst="rect">
            <a:avLst/>
          </a:prstGeom>
        </p:spPr>
      </p:pic>
    </p:spTree>
    <p:extLst>
      <p:ext uri="{BB962C8B-B14F-4D97-AF65-F5344CB8AC3E}">
        <p14:creationId xmlns:p14="http://schemas.microsoft.com/office/powerpoint/2010/main" val="10350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FA698FD-0783-4C67-B952-3BEE4F5762E7}"/>
              </a:ext>
            </a:extLst>
          </p:cNvPr>
          <p:cNvSpPr/>
          <p:nvPr/>
        </p:nvSpPr>
        <p:spPr bwMode="auto">
          <a:xfrm>
            <a:off x="7088431" y="3923421"/>
            <a:ext cx="3012064" cy="10359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32114" fontAlgn="base">
              <a:spcBef>
                <a:spcPts val="1224"/>
              </a:spcBef>
              <a:spcAft>
                <a:spcPct val="0"/>
              </a:spcAft>
              <a:buSzPct val="90000"/>
              <a:defRPr/>
            </a:pPr>
            <a:r>
              <a:rPr lang="en-US" sz="2040" kern="0" dirty="0">
                <a:solidFill>
                  <a:srgbClr val="0078D4"/>
                </a:solidFill>
                <a:latin typeface="Segoe UI Semibold"/>
                <a:cs typeface="Segoe UI Semilight" panose="020B0402040204020203" pitchFamily="34" charset="0"/>
              </a:rPr>
              <a:t>Unlock valuable information lying latent in all your content</a:t>
            </a:r>
          </a:p>
        </p:txBody>
      </p:sp>
      <p:sp>
        <p:nvSpPr>
          <p:cNvPr id="3" name="Arrow: Chevron 2">
            <a:extLst>
              <a:ext uri="{FF2B5EF4-FFF2-40B4-BE49-F238E27FC236}">
                <a16:creationId xmlns:a16="http://schemas.microsoft.com/office/drawing/2014/main" id="{FA973BB9-D78A-454B-AC9E-BA78D563C7DC}"/>
              </a:ext>
            </a:extLst>
          </p:cNvPr>
          <p:cNvSpPr/>
          <p:nvPr/>
        </p:nvSpPr>
        <p:spPr bwMode="auto">
          <a:xfrm>
            <a:off x="5992488" y="3385083"/>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D61074C6-6CEE-4110-A106-FFD4E6B63489}"/>
              </a:ext>
            </a:extLst>
          </p:cNvPr>
          <p:cNvGrpSpPr/>
          <p:nvPr/>
        </p:nvGrpSpPr>
        <p:grpSpPr>
          <a:xfrm>
            <a:off x="2192642" y="4684068"/>
            <a:ext cx="1165780" cy="1180126"/>
            <a:chOff x="4115666" y="5605620"/>
            <a:chExt cx="625062" cy="632754"/>
          </a:xfrm>
        </p:grpSpPr>
        <p:sp>
          <p:nvSpPr>
            <p:cNvPr id="23" name="document_3">
              <a:extLst>
                <a:ext uri="{FF2B5EF4-FFF2-40B4-BE49-F238E27FC236}">
                  <a16:creationId xmlns:a16="http://schemas.microsoft.com/office/drawing/2014/main" id="{AE7CF642-354E-4765-9665-8A86D55C1A54}"/>
                </a:ext>
              </a:extLst>
            </p:cNvPr>
            <p:cNvSpPr>
              <a:spLocks noChangeAspect="1" noEditPoints="1"/>
            </p:cNvSpPr>
            <p:nvPr/>
          </p:nvSpPr>
          <p:spPr bwMode="auto">
            <a:xfrm>
              <a:off x="4194257" y="5605620"/>
              <a:ext cx="546471" cy="632754"/>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Semilight"/>
              </a:endParaRPr>
            </a:p>
          </p:txBody>
        </p:sp>
        <p:grpSp>
          <p:nvGrpSpPr>
            <p:cNvPr id="5" name="Group 4">
              <a:extLst>
                <a:ext uri="{FF2B5EF4-FFF2-40B4-BE49-F238E27FC236}">
                  <a16:creationId xmlns:a16="http://schemas.microsoft.com/office/drawing/2014/main" id="{B1AA4ABD-A5D5-4F64-ACD6-E7B8173E4E07}"/>
                </a:ext>
              </a:extLst>
            </p:cNvPr>
            <p:cNvGrpSpPr/>
            <p:nvPr/>
          </p:nvGrpSpPr>
          <p:grpSpPr>
            <a:xfrm rot="18900000">
              <a:off x="4115666" y="5829542"/>
              <a:ext cx="72331" cy="367289"/>
              <a:chOff x="3041882" y="5797533"/>
              <a:chExt cx="83993" cy="560330"/>
            </a:xfrm>
            <a:solidFill>
              <a:schemeClr val="bg1"/>
            </a:solidFill>
          </p:grpSpPr>
          <p:sp>
            <p:nvSpPr>
              <p:cNvPr id="25" name="Rectangle 24">
                <a:extLst>
                  <a:ext uri="{FF2B5EF4-FFF2-40B4-BE49-F238E27FC236}">
                    <a16:creationId xmlns:a16="http://schemas.microsoft.com/office/drawing/2014/main" id="{33E77C87-B131-4096-B19F-A9B693DFD62A}"/>
                  </a:ext>
                </a:extLst>
              </p:cNvPr>
              <p:cNvSpPr/>
              <p:nvPr/>
            </p:nvSpPr>
            <p:spPr bwMode="auto">
              <a:xfrm>
                <a:off x="3051230" y="5937195"/>
                <a:ext cx="65297" cy="312416"/>
              </a:xfrm>
              <a:prstGeom prst="rect">
                <a:avLst/>
              </a:prstGeom>
              <a:grpFill/>
              <a:ln w="12700" cap="rnd">
                <a:solidFill>
                  <a:schemeClr val="accent1"/>
                </a:solidFill>
                <a:miter lim="800000"/>
                <a:headEnd/>
                <a:tailEnd/>
              </a:ln>
              <a:effectLst/>
              <a:ex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26" name="Triangle 506">
                <a:extLst>
                  <a:ext uri="{FF2B5EF4-FFF2-40B4-BE49-F238E27FC236}">
                    <a16:creationId xmlns:a16="http://schemas.microsoft.com/office/drawing/2014/main" id="{67661C7C-E890-4D10-B7FC-88F841D070CE}"/>
                  </a:ext>
                </a:extLst>
              </p:cNvPr>
              <p:cNvSpPr/>
              <p:nvPr/>
            </p:nvSpPr>
            <p:spPr bwMode="auto">
              <a:xfrm flipV="1">
                <a:off x="3053520" y="6250172"/>
                <a:ext cx="60576" cy="107691"/>
              </a:xfrm>
              <a:prstGeom prst="triangle">
                <a:avLst/>
              </a:prstGeom>
              <a:grpFill/>
              <a:ln w="12700" cap="rnd">
                <a:solidFill>
                  <a:schemeClr val="accent1"/>
                </a:solidFill>
                <a:miter lim="800000"/>
                <a:headEnd/>
                <a:tailEnd/>
              </a:ln>
              <a:effectLst/>
              <a:ex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27" name="Rectangle 26">
                <a:extLst>
                  <a:ext uri="{FF2B5EF4-FFF2-40B4-BE49-F238E27FC236}">
                    <a16:creationId xmlns:a16="http://schemas.microsoft.com/office/drawing/2014/main" id="{43353186-44B2-441A-995E-6DFA1D39667B}"/>
                  </a:ext>
                </a:extLst>
              </p:cNvPr>
              <p:cNvSpPr/>
              <p:nvPr/>
            </p:nvSpPr>
            <p:spPr bwMode="auto">
              <a:xfrm>
                <a:off x="3041882" y="5851378"/>
                <a:ext cx="83993" cy="85816"/>
              </a:xfrm>
              <a:prstGeom prst="rect">
                <a:avLst/>
              </a:prstGeom>
              <a:grpFill/>
              <a:ln w="12700" cap="rnd">
                <a:solidFill>
                  <a:schemeClr val="accent1"/>
                </a:solidFill>
                <a:miter lim="800000"/>
                <a:headEnd/>
                <a:tailEnd/>
              </a:ln>
              <a:effectLst/>
              <a:ex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28" name="Rectangle 27">
                <a:extLst>
                  <a:ext uri="{FF2B5EF4-FFF2-40B4-BE49-F238E27FC236}">
                    <a16:creationId xmlns:a16="http://schemas.microsoft.com/office/drawing/2014/main" id="{EEEDE2A4-5522-4B95-948C-EA51AFE19BDF}"/>
                  </a:ext>
                </a:extLst>
              </p:cNvPr>
              <p:cNvSpPr/>
              <p:nvPr/>
            </p:nvSpPr>
            <p:spPr bwMode="auto">
              <a:xfrm>
                <a:off x="3051230" y="5797533"/>
                <a:ext cx="65297" cy="53845"/>
              </a:xfrm>
              <a:prstGeom prst="rect">
                <a:avLst/>
              </a:prstGeom>
              <a:grpFill/>
              <a:ln w="12700" cap="rnd">
                <a:solidFill>
                  <a:schemeClr val="accent1"/>
                </a:solidFill>
                <a:miter lim="800000"/>
                <a:headEnd/>
                <a:tailEnd/>
              </a:ln>
              <a:effectLst/>
              <a:ex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cxnSp>
            <p:nvCxnSpPr>
              <p:cNvPr id="29" name="Straight Connector 28">
                <a:extLst>
                  <a:ext uri="{FF2B5EF4-FFF2-40B4-BE49-F238E27FC236}">
                    <a16:creationId xmlns:a16="http://schemas.microsoft.com/office/drawing/2014/main" id="{7187434F-6B27-4D40-A87F-D0CFAB05994A}"/>
                  </a:ext>
                </a:extLst>
              </p:cNvPr>
              <p:cNvCxnSpPr/>
              <p:nvPr/>
            </p:nvCxnSpPr>
            <p:spPr>
              <a:xfrm>
                <a:off x="3068665" y="6304017"/>
                <a:ext cx="30288" cy="0"/>
              </a:xfrm>
              <a:prstGeom prst="line">
                <a:avLst/>
              </a:prstGeom>
              <a:grp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B60EDF77-AC65-4452-B2FF-531DD9B4A090}"/>
              </a:ext>
            </a:extLst>
          </p:cNvPr>
          <p:cNvGrpSpPr/>
          <p:nvPr/>
        </p:nvGrpSpPr>
        <p:grpSpPr>
          <a:xfrm>
            <a:off x="2935049" y="3155633"/>
            <a:ext cx="906962" cy="1110244"/>
            <a:chOff x="3234003" y="4140810"/>
            <a:chExt cx="293717" cy="359549"/>
          </a:xfrm>
        </p:grpSpPr>
        <p:grpSp>
          <p:nvGrpSpPr>
            <p:cNvPr id="16" name="Group 15">
              <a:extLst>
                <a:ext uri="{FF2B5EF4-FFF2-40B4-BE49-F238E27FC236}">
                  <a16:creationId xmlns:a16="http://schemas.microsoft.com/office/drawing/2014/main" id="{56B61548-5843-4FD1-B8CB-68C3892567B6}"/>
                </a:ext>
              </a:extLst>
            </p:cNvPr>
            <p:cNvGrpSpPr/>
            <p:nvPr/>
          </p:nvGrpSpPr>
          <p:grpSpPr>
            <a:xfrm flipH="1">
              <a:off x="3234003" y="4140810"/>
              <a:ext cx="293717" cy="359549"/>
              <a:chOff x="3003960" y="3685414"/>
              <a:chExt cx="403310" cy="493707"/>
            </a:xfrm>
          </p:grpSpPr>
          <p:sp>
            <p:nvSpPr>
              <p:cNvPr id="21" name="Snip Single Corner Rectangle 26">
                <a:extLst>
                  <a:ext uri="{FF2B5EF4-FFF2-40B4-BE49-F238E27FC236}">
                    <a16:creationId xmlns:a16="http://schemas.microsoft.com/office/drawing/2014/main" id="{7756E2B0-7B8C-4627-A376-52D664019043}"/>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riangle 27">
                <a:extLst>
                  <a:ext uri="{FF2B5EF4-FFF2-40B4-BE49-F238E27FC236}">
                    <a16:creationId xmlns:a16="http://schemas.microsoft.com/office/drawing/2014/main" id="{9A1462EF-7988-4B14-8E57-4EA33B0FF661}"/>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1" name="Line 47">
              <a:extLst>
                <a:ext uri="{FF2B5EF4-FFF2-40B4-BE49-F238E27FC236}">
                  <a16:creationId xmlns:a16="http://schemas.microsoft.com/office/drawing/2014/main" id="{9D79EDAE-9DF5-4316-969A-4D9C58AC48DF}"/>
                </a:ext>
              </a:extLst>
            </p:cNvPr>
            <p:cNvSpPr>
              <a:spLocks noChangeShapeType="1"/>
            </p:cNvSpPr>
            <p:nvPr/>
          </p:nvSpPr>
          <p:spPr bwMode="auto">
            <a:xfrm flipH="1">
              <a:off x="3269249" y="4197376"/>
              <a:ext cx="143859"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2" name="Rectangle 48">
              <a:extLst>
                <a:ext uri="{FF2B5EF4-FFF2-40B4-BE49-F238E27FC236}">
                  <a16:creationId xmlns:a16="http://schemas.microsoft.com/office/drawing/2014/main" id="{E998E892-74A3-4284-8B32-F999532BE6A2}"/>
                </a:ext>
              </a:extLst>
            </p:cNvPr>
            <p:cNvSpPr>
              <a:spLocks noChangeArrowheads="1"/>
            </p:cNvSpPr>
            <p:nvPr/>
          </p:nvSpPr>
          <p:spPr bwMode="auto">
            <a:xfrm>
              <a:off x="3343813" y="4258200"/>
              <a:ext cx="148190" cy="13381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3" name="Freeform 49">
              <a:extLst>
                <a:ext uri="{FF2B5EF4-FFF2-40B4-BE49-F238E27FC236}">
                  <a16:creationId xmlns:a16="http://schemas.microsoft.com/office/drawing/2014/main" id="{AFCA4350-1396-4807-B2D1-1B6742E61CF1}"/>
                </a:ext>
              </a:extLst>
            </p:cNvPr>
            <p:cNvSpPr>
              <a:spLocks/>
            </p:cNvSpPr>
            <p:nvPr/>
          </p:nvSpPr>
          <p:spPr bwMode="auto">
            <a:xfrm>
              <a:off x="3343813" y="4312942"/>
              <a:ext cx="148190" cy="7298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4" name="Line 50">
              <a:extLst>
                <a:ext uri="{FF2B5EF4-FFF2-40B4-BE49-F238E27FC236}">
                  <a16:creationId xmlns:a16="http://schemas.microsoft.com/office/drawing/2014/main" id="{DD83B8D4-B84F-4E6E-BAA9-56AE21385E75}"/>
                </a:ext>
              </a:extLst>
            </p:cNvPr>
            <p:cNvSpPr>
              <a:spLocks noChangeShapeType="1"/>
            </p:cNvSpPr>
            <p:nvPr/>
          </p:nvSpPr>
          <p:spPr bwMode="auto">
            <a:xfrm>
              <a:off x="3269249" y="4261242"/>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5" name="Line 51">
              <a:extLst>
                <a:ext uri="{FF2B5EF4-FFF2-40B4-BE49-F238E27FC236}">
                  <a16:creationId xmlns:a16="http://schemas.microsoft.com/office/drawing/2014/main" id="{DF08F62B-DCDA-4349-B878-22E424C3EAB5}"/>
                </a:ext>
              </a:extLst>
            </p:cNvPr>
            <p:cNvSpPr>
              <a:spLocks noChangeShapeType="1"/>
            </p:cNvSpPr>
            <p:nvPr/>
          </p:nvSpPr>
          <p:spPr bwMode="auto">
            <a:xfrm>
              <a:off x="3269249" y="4325108"/>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6" name="Line 52">
              <a:extLst>
                <a:ext uri="{FF2B5EF4-FFF2-40B4-BE49-F238E27FC236}">
                  <a16:creationId xmlns:a16="http://schemas.microsoft.com/office/drawing/2014/main" id="{3F5DA841-CA14-41E7-8560-D9CE786F4587}"/>
                </a:ext>
              </a:extLst>
            </p:cNvPr>
            <p:cNvSpPr>
              <a:spLocks noChangeShapeType="1"/>
            </p:cNvSpPr>
            <p:nvPr/>
          </p:nvSpPr>
          <p:spPr bwMode="auto">
            <a:xfrm>
              <a:off x="3269249" y="4388974"/>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8" name="Line 54">
              <a:extLst>
                <a:ext uri="{FF2B5EF4-FFF2-40B4-BE49-F238E27FC236}">
                  <a16:creationId xmlns:a16="http://schemas.microsoft.com/office/drawing/2014/main" id="{CED9F019-AC77-4317-87F3-A120E99324CC}"/>
                </a:ext>
              </a:extLst>
            </p:cNvPr>
            <p:cNvSpPr>
              <a:spLocks noChangeShapeType="1"/>
            </p:cNvSpPr>
            <p:nvPr/>
          </p:nvSpPr>
          <p:spPr bwMode="auto">
            <a:xfrm>
              <a:off x="3269250" y="4452839"/>
              <a:ext cx="222754"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9" name="Oval 56">
              <a:extLst>
                <a:ext uri="{FF2B5EF4-FFF2-40B4-BE49-F238E27FC236}">
                  <a16:creationId xmlns:a16="http://schemas.microsoft.com/office/drawing/2014/main" id="{8A8841A2-4A95-4FA1-80C6-CBB84F770A39}"/>
                </a:ext>
              </a:extLst>
            </p:cNvPr>
            <p:cNvSpPr>
              <a:spLocks noChangeArrowheads="1"/>
            </p:cNvSpPr>
            <p:nvPr/>
          </p:nvSpPr>
          <p:spPr bwMode="auto">
            <a:xfrm>
              <a:off x="3442791" y="4282530"/>
              <a:ext cx="24883" cy="24330"/>
            </a:xfrm>
            <a:prstGeom prst="ellipse">
              <a:avLst/>
            </a:prstGeom>
            <a:no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grpSp>
      <p:grpSp>
        <p:nvGrpSpPr>
          <p:cNvPr id="8" name="Group 7">
            <a:extLst>
              <a:ext uri="{FF2B5EF4-FFF2-40B4-BE49-F238E27FC236}">
                <a16:creationId xmlns:a16="http://schemas.microsoft.com/office/drawing/2014/main" id="{D2E064A2-E5C2-45A2-B545-31E5D544FB11}"/>
              </a:ext>
            </a:extLst>
          </p:cNvPr>
          <p:cNvGrpSpPr/>
          <p:nvPr/>
        </p:nvGrpSpPr>
        <p:grpSpPr>
          <a:xfrm>
            <a:off x="3744565" y="4432672"/>
            <a:ext cx="906962" cy="1110244"/>
            <a:chOff x="4098616" y="2540836"/>
            <a:chExt cx="889259" cy="1088573"/>
          </a:xfrm>
        </p:grpSpPr>
        <p:sp>
          <p:nvSpPr>
            <p:cNvPr id="6" name="TextBox 5">
              <a:extLst>
                <a:ext uri="{FF2B5EF4-FFF2-40B4-BE49-F238E27FC236}">
                  <a16:creationId xmlns:a16="http://schemas.microsoft.com/office/drawing/2014/main" id="{EFECED6B-AD60-4DFD-8C56-1F216F920265}"/>
                </a:ext>
              </a:extLst>
            </p:cNvPr>
            <p:cNvSpPr txBox="1"/>
            <p:nvPr/>
          </p:nvSpPr>
          <p:spPr>
            <a:xfrm>
              <a:off x="4313838" y="2888620"/>
              <a:ext cx="619849" cy="565026"/>
            </a:xfrm>
            <a:prstGeom prst="rect">
              <a:avLst/>
            </a:prstGeom>
            <a:noFill/>
          </p:spPr>
          <p:txBody>
            <a:bodyPr wrap="square" lIns="0" tIns="0" rIns="0" bIns="0" rtlCol="0">
              <a:spAutoFit/>
            </a:bodyPr>
            <a:lstStyle/>
            <a:p>
              <a:pPr defTabSz="932597">
                <a:defRPr/>
              </a:pPr>
              <a:r>
                <a:rPr lang="en-US" sz="1836" dirty="0">
                  <a:solidFill>
                    <a:srgbClr val="0078D4"/>
                  </a:solidFill>
                  <a:latin typeface="Segoe UI Semilight" panose="020B0402040204020203" pitchFamily="34" charset="0"/>
                  <a:cs typeface="Segoe UI Semilight" panose="020B0402040204020203" pitchFamily="34" charset="0"/>
                </a:rPr>
                <a:t>Form 5471</a:t>
              </a:r>
            </a:p>
          </p:txBody>
        </p:sp>
        <p:grpSp>
          <p:nvGrpSpPr>
            <p:cNvPr id="39" name="Group 38">
              <a:extLst>
                <a:ext uri="{FF2B5EF4-FFF2-40B4-BE49-F238E27FC236}">
                  <a16:creationId xmlns:a16="http://schemas.microsoft.com/office/drawing/2014/main" id="{01B975D9-AAC3-4400-AF3F-357805033325}"/>
                </a:ext>
              </a:extLst>
            </p:cNvPr>
            <p:cNvGrpSpPr/>
            <p:nvPr/>
          </p:nvGrpSpPr>
          <p:grpSpPr>
            <a:xfrm>
              <a:off x="4098616" y="2540836"/>
              <a:ext cx="889259" cy="1088573"/>
              <a:chOff x="3003960" y="3685414"/>
              <a:chExt cx="403310" cy="493707"/>
            </a:xfrm>
          </p:grpSpPr>
          <p:sp>
            <p:nvSpPr>
              <p:cNvPr id="56" name="Snip Single Corner Rectangle 26">
                <a:extLst>
                  <a:ext uri="{FF2B5EF4-FFF2-40B4-BE49-F238E27FC236}">
                    <a16:creationId xmlns:a16="http://schemas.microsoft.com/office/drawing/2014/main" id="{813851F0-FCF8-478D-974B-46ED2605F29E}"/>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Triangle 27">
                <a:extLst>
                  <a:ext uri="{FF2B5EF4-FFF2-40B4-BE49-F238E27FC236}">
                    <a16:creationId xmlns:a16="http://schemas.microsoft.com/office/drawing/2014/main" id="{832EA9F8-93E0-411B-AD5E-CB0E16F5976A}"/>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31" name="Rectangle: Rounded Corners 30">
            <a:extLst>
              <a:ext uri="{FF2B5EF4-FFF2-40B4-BE49-F238E27FC236}">
                <a16:creationId xmlns:a16="http://schemas.microsoft.com/office/drawing/2014/main" id="{4ACDE0FD-EBF6-42DA-97C6-9C9EC3D99273}"/>
              </a:ext>
            </a:extLst>
          </p:cNvPr>
          <p:cNvSpPr/>
          <p:nvPr/>
        </p:nvSpPr>
        <p:spPr bwMode="auto">
          <a:xfrm>
            <a:off x="4318408" y="1596268"/>
            <a:ext cx="3155978" cy="62780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gradFill>
                  <a:gsLst>
                    <a:gs pos="0">
                      <a:srgbClr val="FFFFFF"/>
                    </a:gs>
                    <a:gs pos="100000">
                      <a:srgbClr val="FFFFFF"/>
                    </a:gs>
                  </a:gsLst>
                  <a:lin ang="5400000" scaled="0"/>
                </a:gradFill>
                <a:latin typeface="Segoe UI"/>
                <a:ea typeface="Segoe UI" pitchFamily="34" charset="0"/>
                <a:cs typeface="Segoe UI" pitchFamily="34" charset="0"/>
              </a:rPr>
              <a:t>Enrichment Pipeline</a:t>
            </a:r>
          </a:p>
        </p:txBody>
      </p:sp>
      <p:sp>
        <p:nvSpPr>
          <p:cNvPr id="35" name="Title 1">
            <a:extLst>
              <a:ext uri="{FF2B5EF4-FFF2-40B4-BE49-F238E27FC236}">
                <a16:creationId xmlns:a16="http://schemas.microsoft.com/office/drawing/2014/main" id="{FB86BA0E-C1E2-46B2-A047-DBD9ADF5F940}"/>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What Cognitive Search is</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01648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4C1C574-B008-439B-A29B-CE925E8400B7}"/>
              </a:ext>
            </a:extLst>
          </p:cNvPr>
          <p:cNvSpPr/>
          <p:nvPr/>
        </p:nvSpPr>
        <p:spPr bwMode="auto">
          <a:xfrm>
            <a:off x="600855" y="1779643"/>
            <a:ext cx="1293285" cy="350330"/>
          </a:xfrm>
          <a:prstGeom prst="rect">
            <a:avLst/>
          </a:prstGeom>
        </p:spPr>
        <p:txBody>
          <a:bodyPr vert="horz" wrap="square" lIns="0" tIns="46630" rIns="93260" bIns="46630" rtlCol="0" anchor="t">
            <a:spAutoFit/>
          </a:bodyPr>
          <a:lstStyle/>
          <a:p>
            <a:pPr defTabSz="951304">
              <a:spcBef>
                <a:spcPct val="0"/>
              </a:spcBef>
              <a:defRPr/>
            </a:pPr>
            <a:r>
              <a:rPr lang="en-US" sz="1632">
                <a:ln w="3175">
                  <a:noFill/>
                </a:ln>
                <a:solidFill>
                  <a:srgbClr val="0078D4"/>
                </a:solidFill>
                <a:latin typeface="Segoe UI Semibold"/>
                <a:cs typeface="Segoe UI Light" panose="020B0502040204020203" pitchFamily="34" charset="0"/>
              </a:rPr>
              <a:t>Documents</a:t>
            </a:r>
          </a:p>
        </p:txBody>
      </p:sp>
      <p:sp>
        <p:nvSpPr>
          <p:cNvPr id="68" name="Rectangle 67">
            <a:extLst>
              <a:ext uri="{FF2B5EF4-FFF2-40B4-BE49-F238E27FC236}">
                <a16:creationId xmlns:a16="http://schemas.microsoft.com/office/drawing/2014/main" id="{865CD6A4-CC70-45B2-ACEB-C377E91BBA4C}"/>
              </a:ext>
            </a:extLst>
          </p:cNvPr>
          <p:cNvSpPr/>
          <p:nvPr/>
        </p:nvSpPr>
        <p:spPr bwMode="auto">
          <a:xfrm>
            <a:off x="4254006" y="1779644"/>
            <a:ext cx="3422772" cy="350330"/>
          </a:xfrm>
          <a:prstGeom prst="rect">
            <a:avLst/>
          </a:prstGeom>
        </p:spPr>
        <p:txBody>
          <a:bodyPr vert="horz" wrap="square" lIns="93260" tIns="46630" rIns="93260" bIns="46630" rtlCol="0" anchor="t">
            <a:spAutoFit/>
          </a:bodyPr>
          <a:lstStyle/>
          <a:p>
            <a:pPr defTabSz="951304">
              <a:spcBef>
                <a:spcPct val="0"/>
              </a:spcBef>
              <a:defRPr/>
            </a:pPr>
            <a:r>
              <a:rPr lang="en-US" sz="1632" dirty="0">
                <a:ln w="3175">
                  <a:noFill/>
                </a:ln>
                <a:solidFill>
                  <a:srgbClr val="0078D4"/>
                </a:solidFill>
                <a:latin typeface="Segoe UI Semibold"/>
                <a:cs typeface="Segoe UI Light" panose="020B0502040204020203" pitchFamily="34" charset="0"/>
              </a:rPr>
              <a:t>Cutting-edge AI: Cognitive Skills </a:t>
            </a:r>
          </a:p>
        </p:txBody>
      </p:sp>
      <p:sp>
        <p:nvSpPr>
          <p:cNvPr id="82" name="Rectangle 81">
            <a:extLst>
              <a:ext uri="{FF2B5EF4-FFF2-40B4-BE49-F238E27FC236}">
                <a16:creationId xmlns:a16="http://schemas.microsoft.com/office/drawing/2014/main" id="{4DF71690-0027-43FD-94B3-4391735E7175}"/>
              </a:ext>
            </a:extLst>
          </p:cNvPr>
          <p:cNvSpPr/>
          <p:nvPr/>
        </p:nvSpPr>
        <p:spPr bwMode="auto">
          <a:xfrm>
            <a:off x="9753115" y="1779643"/>
            <a:ext cx="2173708" cy="606488"/>
          </a:xfrm>
          <a:prstGeom prst="rect">
            <a:avLst/>
          </a:prstGeom>
        </p:spPr>
        <p:txBody>
          <a:bodyPr vert="horz" wrap="square" lIns="93260" tIns="46630" rIns="93260" bIns="46630" rtlCol="0" anchor="t">
            <a:spAutoFit/>
          </a:bodyPr>
          <a:lstStyle/>
          <a:p>
            <a:pPr algn="ctr" defTabSz="951304">
              <a:spcBef>
                <a:spcPct val="0"/>
              </a:spcBef>
              <a:defRPr/>
            </a:pPr>
            <a:r>
              <a:rPr lang="en-US" sz="1632">
                <a:ln w="3175">
                  <a:noFill/>
                </a:ln>
                <a:solidFill>
                  <a:srgbClr val="0078D4"/>
                </a:solidFill>
                <a:latin typeface="Segoe UI Semibold"/>
                <a:cs typeface="Segoe UI Light" panose="020B0502040204020203" pitchFamily="34" charset="0"/>
              </a:rPr>
              <a:t>Fully text-searchable rich index</a:t>
            </a:r>
          </a:p>
        </p:txBody>
      </p:sp>
      <p:sp>
        <p:nvSpPr>
          <p:cNvPr id="28" name="Arrow: Chevron 2">
            <a:extLst>
              <a:ext uri="{FF2B5EF4-FFF2-40B4-BE49-F238E27FC236}">
                <a16:creationId xmlns:a16="http://schemas.microsoft.com/office/drawing/2014/main" id="{826EE199-3DB5-4222-9C55-BE01C4F8418C}"/>
              </a:ext>
            </a:extLst>
          </p:cNvPr>
          <p:cNvSpPr/>
          <p:nvPr/>
        </p:nvSpPr>
        <p:spPr bwMode="auto">
          <a:xfrm>
            <a:off x="9428090" y="3291118"/>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Arrow: Chevron 2">
            <a:extLst>
              <a:ext uri="{FF2B5EF4-FFF2-40B4-BE49-F238E27FC236}">
                <a16:creationId xmlns:a16="http://schemas.microsoft.com/office/drawing/2014/main" id="{67F233F6-DB84-489F-B54D-33992F9B8BAE}"/>
              </a:ext>
            </a:extLst>
          </p:cNvPr>
          <p:cNvSpPr/>
          <p:nvPr/>
        </p:nvSpPr>
        <p:spPr bwMode="auto">
          <a:xfrm>
            <a:off x="1718202" y="3297417"/>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document_3">
            <a:extLst>
              <a:ext uri="{FF2B5EF4-FFF2-40B4-BE49-F238E27FC236}">
                <a16:creationId xmlns:a16="http://schemas.microsoft.com/office/drawing/2014/main" id="{13D6D4C7-313B-4BCC-AF19-3F1505B60B09}"/>
              </a:ext>
            </a:extLst>
          </p:cNvPr>
          <p:cNvSpPr>
            <a:spLocks noChangeAspect="1" noEditPoints="1"/>
          </p:cNvSpPr>
          <p:nvPr/>
        </p:nvSpPr>
        <p:spPr bwMode="auto">
          <a:xfrm>
            <a:off x="770543" y="3940483"/>
            <a:ext cx="450972" cy="522177"/>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Semilight"/>
            </a:endParaRPr>
          </a:p>
        </p:txBody>
      </p:sp>
      <p:sp>
        <p:nvSpPr>
          <p:cNvPr id="75" name="Freeform 5">
            <a:extLst>
              <a:ext uri="{FF2B5EF4-FFF2-40B4-BE49-F238E27FC236}">
                <a16:creationId xmlns:a16="http://schemas.microsoft.com/office/drawing/2014/main" id="{37651D3D-BFB2-4F81-8D27-2E72C8BA66B0}"/>
              </a:ext>
            </a:extLst>
          </p:cNvPr>
          <p:cNvSpPr>
            <a:spLocks noEditPoints="1"/>
          </p:cNvSpPr>
          <p:nvPr/>
        </p:nvSpPr>
        <p:spPr bwMode="auto">
          <a:xfrm>
            <a:off x="5850471" y="2481972"/>
            <a:ext cx="226695" cy="36259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nvGrpSpPr>
          <p:cNvPr id="76" name="Group 75">
            <a:extLst>
              <a:ext uri="{FF2B5EF4-FFF2-40B4-BE49-F238E27FC236}">
                <a16:creationId xmlns:a16="http://schemas.microsoft.com/office/drawing/2014/main" id="{FC8865A3-2F83-4F44-910A-A42555EFAB9D}"/>
              </a:ext>
            </a:extLst>
          </p:cNvPr>
          <p:cNvGrpSpPr/>
          <p:nvPr/>
        </p:nvGrpSpPr>
        <p:grpSpPr>
          <a:xfrm>
            <a:off x="3289860" y="3570009"/>
            <a:ext cx="350373" cy="277017"/>
            <a:chOff x="967154" y="1481462"/>
            <a:chExt cx="5331069" cy="4214950"/>
          </a:xfrm>
        </p:grpSpPr>
        <p:cxnSp>
          <p:nvCxnSpPr>
            <p:cNvPr id="77" name="Straight Connector 76">
              <a:extLst>
                <a:ext uri="{FF2B5EF4-FFF2-40B4-BE49-F238E27FC236}">
                  <a16:creationId xmlns:a16="http://schemas.microsoft.com/office/drawing/2014/main" id="{59A40472-D23D-4A6A-85F3-650E7EB7AA67}"/>
                </a:ext>
              </a:extLst>
            </p:cNvPr>
            <p:cNvCxnSpPr>
              <a:cxnSpLocks/>
            </p:cNvCxnSpPr>
            <p:nvPr/>
          </p:nvCxnSpPr>
          <p:spPr>
            <a:xfrm>
              <a:off x="967154" y="5696412"/>
              <a:ext cx="5331069" cy="0"/>
            </a:xfrm>
            <a:prstGeom prst="line">
              <a:avLst/>
            </a:prstGeom>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36B927C-5BC7-46C6-BE90-0E261F650787}"/>
                </a:ext>
              </a:extLst>
            </p:cNvPr>
            <p:cNvSpPr/>
            <p:nvPr/>
          </p:nvSpPr>
          <p:spPr bwMode="auto">
            <a:xfrm>
              <a:off x="1286608" y="2696308"/>
              <a:ext cx="2793023" cy="300010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08769F3-722F-40A9-BFF2-5DB05559DAD7}"/>
                </a:ext>
              </a:extLst>
            </p:cNvPr>
            <p:cNvSpPr/>
            <p:nvPr/>
          </p:nvSpPr>
          <p:spPr bwMode="auto">
            <a:xfrm>
              <a:off x="2225919" y="4700954"/>
              <a:ext cx="914400" cy="99545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Freeform: Shape 404">
              <a:extLst>
                <a:ext uri="{FF2B5EF4-FFF2-40B4-BE49-F238E27FC236}">
                  <a16:creationId xmlns:a16="http://schemas.microsoft.com/office/drawing/2014/main" id="{1DE5A837-E5CA-4FD3-8487-87E2B020E412}"/>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Shape 405">
              <a:extLst>
                <a:ext uri="{FF2B5EF4-FFF2-40B4-BE49-F238E27FC236}">
                  <a16:creationId xmlns:a16="http://schemas.microsoft.com/office/drawing/2014/main" id="{90111C11-5AA4-4452-8DB4-F6006691365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3" name="Freeform 5">
            <a:extLst>
              <a:ext uri="{FF2B5EF4-FFF2-40B4-BE49-F238E27FC236}">
                <a16:creationId xmlns:a16="http://schemas.microsoft.com/office/drawing/2014/main" id="{781F6DED-EF48-489E-913E-ED7BF55F86D6}"/>
              </a:ext>
            </a:extLst>
          </p:cNvPr>
          <p:cNvSpPr>
            <a:spLocks noEditPoints="1"/>
          </p:cNvSpPr>
          <p:nvPr/>
        </p:nvSpPr>
        <p:spPr bwMode="auto">
          <a:xfrm>
            <a:off x="5828495" y="3544628"/>
            <a:ext cx="270647" cy="30239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99" name="building_5">
            <a:extLst>
              <a:ext uri="{FF2B5EF4-FFF2-40B4-BE49-F238E27FC236}">
                <a16:creationId xmlns:a16="http://schemas.microsoft.com/office/drawing/2014/main" id="{8C0B64C2-301A-49B9-8C4A-53195071CA5D}"/>
              </a:ext>
            </a:extLst>
          </p:cNvPr>
          <p:cNvSpPr>
            <a:spLocks noChangeAspect="1" noEditPoints="1"/>
          </p:cNvSpPr>
          <p:nvPr/>
        </p:nvSpPr>
        <p:spPr bwMode="auto">
          <a:xfrm>
            <a:off x="5788632" y="5540078"/>
            <a:ext cx="350373" cy="30011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gradFill>
                <a:gsLst>
                  <a:gs pos="0">
                    <a:srgbClr val="505050"/>
                  </a:gs>
                  <a:gs pos="100000">
                    <a:srgbClr val="505050"/>
                  </a:gs>
                </a:gsLst>
              </a:gradFill>
              <a:latin typeface="Segoe UI Semilight"/>
            </a:endParaRPr>
          </a:p>
        </p:txBody>
      </p:sp>
      <p:grpSp>
        <p:nvGrpSpPr>
          <p:cNvPr id="100" name="Group 99">
            <a:extLst>
              <a:ext uri="{FF2B5EF4-FFF2-40B4-BE49-F238E27FC236}">
                <a16:creationId xmlns:a16="http://schemas.microsoft.com/office/drawing/2014/main" id="{7EA89C0D-E0FC-4B60-8F82-B22620968A3C}"/>
              </a:ext>
            </a:extLst>
          </p:cNvPr>
          <p:cNvGrpSpPr/>
          <p:nvPr/>
        </p:nvGrpSpPr>
        <p:grpSpPr>
          <a:xfrm>
            <a:off x="8248520" y="5519188"/>
            <a:ext cx="268778" cy="329020"/>
            <a:chOff x="965200" y="3436897"/>
            <a:chExt cx="528881" cy="647424"/>
          </a:xfrm>
        </p:grpSpPr>
        <p:grpSp>
          <p:nvGrpSpPr>
            <p:cNvPr id="101" name="Group 100">
              <a:extLst>
                <a:ext uri="{FF2B5EF4-FFF2-40B4-BE49-F238E27FC236}">
                  <a16:creationId xmlns:a16="http://schemas.microsoft.com/office/drawing/2014/main" id="{CA8F3AFC-3637-41B9-84B7-4E9D62E41667}"/>
                </a:ext>
              </a:extLst>
            </p:cNvPr>
            <p:cNvGrpSpPr/>
            <p:nvPr/>
          </p:nvGrpSpPr>
          <p:grpSpPr>
            <a:xfrm flipH="1">
              <a:off x="965200" y="3436897"/>
              <a:ext cx="528881" cy="647424"/>
              <a:chOff x="3003960" y="3685414"/>
              <a:chExt cx="403310" cy="493707"/>
            </a:xfrm>
          </p:grpSpPr>
          <p:sp>
            <p:nvSpPr>
              <p:cNvPr id="106" name="Snip Single Corner Rectangle 26">
                <a:extLst>
                  <a:ext uri="{FF2B5EF4-FFF2-40B4-BE49-F238E27FC236}">
                    <a16:creationId xmlns:a16="http://schemas.microsoft.com/office/drawing/2014/main" id="{6BB80100-8A33-4646-8BA6-E867C349522C}"/>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Triangle 27">
                <a:extLst>
                  <a:ext uri="{FF2B5EF4-FFF2-40B4-BE49-F238E27FC236}">
                    <a16:creationId xmlns:a16="http://schemas.microsoft.com/office/drawing/2014/main" id="{E2ED9760-C431-455B-9071-BEF86C70F435}"/>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02" name="Straight Connector 101">
              <a:extLst>
                <a:ext uri="{FF2B5EF4-FFF2-40B4-BE49-F238E27FC236}">
                  <a16:creationId xmlns:a16="http://schemas.microsoft.com/office/drawing/2014/main" id="{FF4164EF-F694-4940-A3FF-A39CDA64E7CC}"/>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A79AAA6-14EE-47DC-A990-0F2A7457025E}"/>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F960C6-3FB9-421A-9A27-58F61C7C52CE}"/>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3F15A08-7B90-49DC-8429-369520175E61}"/>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DeveloperTools_EC7A">
            <a:extLst>
              <a:ext uri="{FF2B5EF4-FFF2-40B4-BE49-F238E27FC236}">
                <a16:creationId xmlns:a16="http://schemas.microsoft.com/office/drawing/2014/main" id="{94D8DE91-6C0B-464A-A30B-2A0F943F3307}"/>
              </a:ext>
            </a:extLst>
          </p:cNvPr>
          <p:cNvSpPr>
            <a:spLocks noChangeAspect="1" noEditPoints="1"/>
          </p:cNvSpPr>
          <p:nvPr/>
        </p:nvSpPr>
        <p:spPr bwMode="auto">
          <a:xfrm>
            <a:off x="3354688" y="5479577"/>
            <a:ext cx="220718" cy="347772"/>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nvGrpSpPr>
          <p:cNvPr id="112" name="Group 111">
            <a:extLst>
              <a:ext uri="{FF2B5EF4-FFF2-40B4-BE49-F238E27FC236}">
                <a16:creationId xmlns:a16="http://schemas.microsoft.com/office/drawing/2014/main" id="{BA35E74C-31DB-403A-B265-72F02AA2A405}"/>
              </a:ext>
            </a:extLst>
          </p:cNvPr>
          <p:cNvGrpSpPr/>
          <p:nvPr/>
        </p:nvGrpSpPr>
        <p:grpSpPr>
          <a:xfrm>
            <a:off x="5828467" y="4534515"/>
            <a:ext cx="270681" cy="341186"/>
            <a:chOff x="9006725" y="765957"/>
            <a:chExt cx="222999" cy="281085"/>
          </a:xfrm>
        </p:grpSpPr>
        <p:grpSp>
          <p:nvGrpSpPr>
            <p:cNvPr id="113" name="Group 112">
              <a:extLst>
                <a:ext uri="{FF2B5EF4-FFF2-40B4-BE49-F238E27FC236}">
                  <a16:creationId xmlns:a16="http://schemas.microsoft.com/office/drawing/2014/main" id="{E4A03259-7418-44B6-855C-6B5B2D23AC24}"/>
                </a:ext>
              </a:extLst>
            </p:cNvPr>
            <p:cNvGrpSpPr/>
            <p:nvPr/>
          </p:nvGrpSpPr>
          <p:grpSpPr>
            <a:xfrm>
              <a:off x="9006725" y="765957"/>
              <a:ext cx="222999" cy="281085"/>
              <a:chOff x="9049397" y="3538221"/>
              <a:chExt cx="843714" cy="1063479"/>
            </a:xfrm>
          </p:grpSpPr>
          <p:sp>
            <p:nvSpPr>
              <p:cNvPr id="117" name="Delay 472">
                <a:extLst>
                  <a:ext uri="{FF2B5EF4-FFF2-40B4-BE49-F238E27FC236}">
                    <a16:creationId xmlns:a16="http://schemas.microsoft.com/office/drawing/2014/main" id="{CCF9D947-5248-4E66-B4BB-230DB9D5F1B7}"/>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2CE6A796-3964-4630-B86E-801E261F9CB1}"/>
                  </a:ext>
                </a:extLst>
              </p:cNvPr>
              <p:cNvGrpSpPr/>
              <p:nvPr/>
            </p:nvGrpSpPr>
            <p:grpSpPr>
              <a:xfrm>
                <a:off x="9049397" y="3679697"/>
                <a:ext cx="843714" cy="922003"/>
                <a:chOff x="7480331" y="4348086"/>
                <a:chExt cx="144649" cy="158071"/>
              </a:xfrm>
              <a:solidFill>
                <a:schemeClr val="bg1"/>
              </a:solidFill>
            </p:grpSpPr>
            <p:sp>
              <p:nvSpPr>
                <p:cNvPr id="119" name="Oval 9">
                  <a:extLst>
                    <a:ext uri="{FF2B5EF4-FFF2-40B4-BE49-F238E27FC236}">
                      <a16:creationId xmlns:a16="http://schemas.microsoft.com/office/drawing/2014/main" id="{8939D726-E18B-4FC9-AED3-399FDF6F7705}"/>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20" name="Freeform 10">
                  <a:extLst>
                    <a:ext uri="{FF2B5EF4-FFF2-40B4-BE49-F238E27FC236}">
                      <a16:creationId xmlns:a16="http://schemas.microsoft.com/office/drawing/2014/main" id="{05205D45-9E84-4435-969A-5878002A952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grpSp>
        </p:grpSp>
        <p:sp>
          <p:nvSpPr>
            <p:cNvPr id="114" name="Rounded Rectangle 442">
              <a:extLst>
                <a:ext uri="{FF2B5EF4-FFF2-40B4-BE49-F238E27FC236}">
                  <a16:creationId xmlns:a16="http://schemas.microsoft.com/office/drawing/2014/main" id="{51952DDC-54C7-4A6C-BA2E-7800EE9CD2DE}"/>
                </a:ext>
              </a:extLst>
            </p:cNvPr>
            <p:cNvSpPr/>
            <p:nvPr/>
          </p:nvSpPr>
          <p:spPr bwMode="auto">
            <a:xfrm>
              <a:off x="9067095"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ounded Rectangle 443">
              <a:extLst>
                <a:ext uri="{FF2B5EF4-FFF2-40B4-BE49-F238E27FC236}">
                  <a16:creationId xmlns:a16="http://schemas.microsoft.com/office/drawing/2014/main" id="{FAA24222-4D8F-471E-9086-304141A5B8A5}"/>
                </a:ext>
              </a:extLst>
            </p:cNvPr>
            <p:cNvSpPr/>
            <p:nvPr/>
          </p:nvSpPr>
          <p:spPr bwMode="auto">
            <a:xfrm>
              <a:off x="9124249"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Freeform 444">
              <a:extLst>
                <a:ext uri="{FF2B5EF4-FFF2-40B4-BE49-F238E27FC236}">
                  <a16:creationId xmlns:a16="http://schemas.microsoft.com/office/drawing/2014/main" id="{4B597123-C51E-4D00-B56B-ECEFAB8F2889}"/>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sp>
        <p:nvSpPr>
          <p:cNvPr id="5" name="Smiley Face 4">
            <a:extLst>
              <a:ext uri="{FF2B5EF4-FFF2-40B4-BE49-F238E27FC236}">
                <a16:creationId xmlns:a16="http://schemas.microsoft.com/office/drawing/2014/main" id="{FA7903ED-FF53-44B1-9BE1-570B42737B81}"/>
              </a:ext>
            </a:extLst>
          </p:cNvPr>
          <p:cNvSpPr/>
          <p:nvPr/>
        </p:nvSpPr>
        <p:spPr bwMode="auto">
          <a:xfrm>
            <a:off x="8233088" y="2544930"/>
            <a:ext cx="299639" cy="299639"/>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0" name="Group 229">
            <a:extLst>
              <a:ext uri="{FF2B5EF4-FFF2-40B4-BE49-F238E27FC236}">
                <a16:creationId xmlns:a16="http://schemas.microsoft.com/office/drawing/2014/main" id="{70A77FE3-1C5B-4D2F-88EB-2ED3292F776B}"/>
              </a:ext>
            </a:extLst>
          </p:cNvPr>
          <p:cNvGrpSpPr/>
          <p:nvPr/>
        </p:nvGrpSpPr>
        <p:grpSpPr>
          <a:xfrm rot="1105790">
            <a:off x="10182305" y="3219557"/>
            <a:ext cx="1755871" cy="2112555"/>
            <a:chOff x="10213401" y="3435239"/>
            <a:chExt cx="987108" cy="1400218"/>
          </a:xfrm>
        </p:grpSpPr>
        <p:cxnSp>
          <p:nvCxnSpPr>
            <p:cNvPr id="171" name="Straight Arrow Connector 170">
              <a:extLst>
                <a:ext uri="{FF2B5EF4-FFF2-40B4-BE49-F238E27FC236}">
                  <a16:creationId xmlns:a16="http://schemas.microsoft.com/office/drawing/2014/main" id="{B1C0BFE7-125A-460E-907B-F38CEEFC975F}"/>
                </a:ext>
              </a:extLst>
            </p:cNvPr>
            <p:cNvCxnSpPr>
              <a:cxnSpLocks/>
              <a:endCxn id="135" idx="1"/>
            </p:cNvCxnSpPr>
            <p:nvPr/>
          </p:nvCxnSpPr>
          <p:spPr>
            <a:xfrm>
              <a:off x="10765702" y="4305413"/>
              <a:ext cx="229188" cy="21776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65" name="Straight Arrow Connector 164">
              <a:extLst>
                <a:ext uri="{FF2B5EF4-FFF2-40B4-BE49-F238E27FC236}">
                  <a16:creationId xmlns:a16="http://schemas.microsoft.com/office/drawing/2014/main" id="{8C59EEBB-490C-4C9E-8A69-E28BAF5368C1}"/>
                </a:ext>
              </a:extLst>
            </p:cNvPr>
            <p:cNvCxnSpPr>
              <a:cxnSpLocks/>
              <a:endCxn id="135" idx="0"/>
            </p:cNvCxnSpPr>
            <p:nvPr/>
          </p:nvCxnSpPr>
          <p:spPr>
            <a:xfrm rot="900000" flipV="1">
              <a:off x="10868160" y="4588571"/>
              <a:ext cx="91539" cy="79875"/>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55" name="Straight Arrow Connector 154">
              <a:extLst>
                <a:ext uri="{FF2B5EF4-FFF2-40B4-BE49-F238E27FC236}">
                  <a16:creationId xmlns:a16="http://schemas.microsoft.com/office/drawing/2014/main" id="{B08B7CD4-4C53-4900-BC99-9CA6DC411303}"/>
                </a:ext>
              </a:extLst>
            </p:cNvPr>
            <p:cNvCxnSpPr>
              <a:cxnSpLocks/>
            </p:cNvCxnSpPr>
            <p:nvPr/>
          </p:nvCxnSpPr>
          <p:spPr>
            <a:xfrm rot="900000" flipH="1" flipV="1">
              <a:off x="10629852" y="3951609"/>
              <a:ext cx="169800" cy="30825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8" name="Freeform: Shape 7">
              <a:extLst>
                <a:ext uri="{FF2B5EF4-FFF2-40B4-BE49-F238E27FC236}">
                  <a16:creationId xmlns:a16="http://schemas.microsoft.com/office/drawing/2014/main" id="{CA2BDCD1-D4DD-4A50-A118-524BF2BA5172}"/>
                </a:ext>
              </a:extLst>
            </p:cNvPr>
            <p:cNvSpPr/>
            <p:nvPr/>
          </p:nvSpPr>
          <p:spPr>
            <a:xfrm rot="900000">
              <a:off x="10601452" y="38232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9" name="Freeform: Shape 8">
              <a:extLst>
                <a:ext uri="{FF2B5EF4-FFF2-40B4-BE49-F238E27FC236}">
                  <a16:creationId xmlns:a16="http://schemas.microsoft.com/office/drawing/2014/main" id="{A18E95E4-85A5-424F-BC19-AA70A3399CC8}"/>
                </a:ext>
              </a:extLst>
            </p:cNvPr>
            <p:cNvSpPr/>
            <p:nvPr/>
          </p:nvSpPr>
          <p:spPr>
            <a:xfrm rot="17100000">
              <a:off x="10573665" y="369159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8"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0" name="Freeform: Shape 9">
              <a:extLst>
                <a:ext uri="{FF2B5EF4-FFF2-40B4-BE49-F238E27FC236}">
                  <a16:creationId xmlns:a16="http://schemas.microsoft.com/office/drawing/2014/main" id="{EFC121FD-CB48-4611-806D-2B3991CEBA96}"/>
                </a:ext>
              </a:extLst>
            </p:cNvPr>
            <p:cNvSpPr/>
            <p:nvPr/>
          </p:nvSpPr>
          <p:spPr>
            <a:xfrm rot="900000">
              <a:off x="10702754" y="34452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1" name="Freeform: Shape 10">
              <a:extLst>
                <a:ext uri="{FF2B5EF4-FFF2-40B4-BE49-F238E27FC236}">
                  <a16:creationId xmlns:a16="http://schemas.microsoft.com/office/drawing/2014/main" id="{3B7DB4FC-DC00-4692-8314-4FAAA32ED2AF}"/>
                </a:ext>
              </a:extLst>
            </p:cNvPr>
            <p:cNvSpPr/>
            <p:nvPr/>
          </p:nvSpPr>
          <p:spPr>
            <a:xfrm rot="18450000">
              <a:off x="10642149" y="3725363"/>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799"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 name="Freeform: Shape 11">
              <a:extLst>
                <a:ext uri="{FF2B5EF4-FFF2-40B4-BE49-F238E27FC236}">
                  <a16:creationId xmlns:a16="http://schemas.microsoft.com/office/drawing/2014/main" id="{7288A547-3832-46B9-BDA1-C2106AAC291E}"/>
                </a:ext>
              </a:extLst>
            </p:cNvPr>
            <p:cNvSpPr/>
            <p:nvPr/>
          </p:nvSpPr>
          <p:spPr>
            <a:xfrm rot="900000">
              <a:off x="10839721" y="3512772"/>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3" name="Freeform: Shape 12">
              <a:extLst>
                <a:ext uri="{FF2B5EF4-FFF2-40B4-BE49-F238E27FC236}">
                  <a16:creationId xmlns:a16="http://schemas.microsoft.com/office/drawing/2014/main" id="{6755895D-2CAA-418C-B8E9-DB8C3AA6D90D}"/>
                </a:ext>
              </a:extLst>
            </p:cNvPr>
            <p:cNvSpPr/>
            <p:nvPr/>
          </p:nvSpPr>
          <p:spPr>
            <a:xfrm rot="19800000">
              <a:off x="10692495" y="3782772"/>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9" tIns="-33866" rIns="806797"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4" name="Freeform: Shape 13">
              <a:extLst>
                <a:ext uri="{FF2B5EF4-FFF2-40B4-BE49-F238E27FC236}">
                  <a16:creationId xmlns:a16="http://schemas.microsoft.com/office/drawing/2014/main" id="{CBAB5ACE-CA6B-41A3-BF2F-75AE03662288}"/>
                </a:ext>
              </a:extLst>
            </p:cNvPr>
            <p:cNvSpPr/>
            <p:nvPr/>
          </p:nvSpPr>
          <p:spPr>
            <a:xfrm rot="900000">
              <a:off x="10940414" y="36275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51" name="Freeform: Shape 50">
              <a:extLst>
                <a:ext uri="{FF2B5EF4-FFF2-40B4-BE49-F238E27FC236}">
                  <a16:creationId xmlns:a16="http://schemas.microsoft.com/office/drawing/2014/main" id="{D1153D2D-2B0D-42F4-A99E-15E3A7045045}"/>
                </a:ext>
              </a:extLst>
            </p:cNvPr>
            <p:cNvSpPr/>
            <p:nvPr/>
          </p:nvSpPr>
          <p:spPr>
            <a:xfrm rot="19800000">
              <a:off x="10353533" y="3978471"/>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58" name="Freeform: Shape 57">
              <a:extLst>
                <a:ext uri="{FF2B5EF4-FFF2-40B4-BE49-F238E27FC236}">
                  <a16:creationId xmlns:a16="http://schemas.microsoft.com/office/drawing/2014/main" id="{002B7149-B9DF-48A6-8EA0-DA367B13DE87}"/>
                </a:ext>
              </a:extLst>
            </p:cNvPr>
            <p:cNvSpPr/>
            <p:nvPr/>
          </p:nvSpPr>
          <p:spPr>
            <a:xfrm rot="900000">
              <a:off x="10262489" y="40189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59" name="Freeform: Shape 58">
              <a:extLst>
                <a:ext uri="{FF2B5EF4-FFF2-40B4-BE49-F238E27FC236}">
                  <a16:creationId xmlns:a16="http://schemas.microsoft.com/office/drawing/2014/main" id="{92F6EAFA-9CA5-41D2-8A29-6C7D70A5950E}"/>
                </a:ext>
              </a:extLst>
            </p:cNvPr>
            <p:cNvSpPr/>
            <p:nvPr/>
          </p:nvSpPr>
          <p:spPr>
            <a:xfrm rot="21150000">
              <a:off x="10328987" y="3906165"/>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60" name="Freeform: Shape 59">
              <a:extLst>
                <a:ext uri="{FF2B5EF4-FFF2-40B4-BE49-F238E27FC236}">
                  <a16:creationId xmlns:a16="http://schemas.microsoft.com/office/drawing/2014/main" id="{E93BC8D3-3EB0-42A3-95B8-688EBB942108}"/>
                </a:ext>
              </a:extLst>
            </p:cNvPr>
            <p:cNvSpPr/>
            <p:nvPr/>
          </p:nvSpPr>
          <p:spPr>
            <a:xfrm rot="900000">
              <a:off x="10213401" y="387437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62" name="Freeform: Shape 61">
              <a:extLst>
                <a:ext uri="{FF2B5EF4-FFF2-40B4-BE49-F238E27FC236}">
                  <a16:creationId xmlns:a16="http://schemas.microsoft.com/office/drawing/2014/main" id="{F262553B-495B-4B2D-A89C-B58054FC9416}"/>
                </a:ext>
              </a:extLst>
            </p:cNvPr>
            <p:cNvSpPr/>
            <p:nvPr/>
          </p:nvSpPr>
          <p:spPr>
            <a:xfrm rot="900000">
              <a:off x="10333982" y="3829970"/>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9"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63" name="Freeform: Shape 62">
              <a:extLst>
                <a:ext uri="{FF2B5EF4-FFF2-40B4-BE49-F238E27FC236}">
                  <a16:creationId xmlns:a16="http://schemas.microsoft.com/office/drawing/2014/main" id="{07270132-3489-4E79-8AA1-9528A02866B7}"/>
                </a:ext>
              </a:extLst>
            </p:cNvPr>
            <p:cNvSpPr/>
            <p:nvPr/>
          </p:nvSpPr>
          <p:spPr>
            <a:xfrm rot="900000">
              <a:off x="10223388" y="37219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64" name="Freeform: Shape 63">
              <a:extLst>
                <a:ext uri="{FF2B5EF4-FFF2-40B4-BE49-F238E27FC236}">
                  <a16:creationId xmlns:a16="http://schemas.microsoft.com/office/drawing/2014/main" id="{B1554B33-2B6A-4C79-9C94-9198299A5861}"/>
                </a:ext>
              </a:extLst>
            </p:cNvPr>
            <p:cNvSpPr/>
            <p:nvPr/>
          </p:nvSpPr>
          <p:spPr>
            <a:xfrm rot="2250000">
              <a:off x="10367754" y="3761486"/>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9"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65" name="Freeform: Shape 64">
              <a:extLst>
                <a:ext uri="{FF2B5EF4-FFF2-40B4-BE49-F238E27FC236}">
                  <a16:creationId xmlns:a16="http://schemas.microsoft.com/office/drawing/2014/main" id="{83FD435B-9A90-4FD6-A932-81AD1B52BF97}"/>
                </a:ext>
              </a:extLst>
            </p:cNvPr>
            <p:cNvSpPr/>
            <p:nvPr/>
          </p:nvSpPr>
          <p:spPr>
            <a:xfrm rot="900000">
              <a:off x="10290934" y="358502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66" name="Freeform: Shape 65">
              <a:extLst>
                <a:ext uri="{FF2B5EF4-FFF2-40B4-BE49-F238E27FC236}">
                  <a16:creationId xmlns:a16="http://schemas.microsoft.com/office/drawing/2014/main" id="{52C927CD-0246-4D11-9603-ACE852D4FE46}"/>
                </a:ext>
              </a:extLst>
            </p:cNvPr>
            <p:cNvSpPr/>
            <p:nvPr/>
          </p:nvSpPr>
          <p:spPr>
            <a:xfrm rot="3600000">
              <a:off x="10425164" y="3711141"/>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799"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86" name="Freeform: Shape 85">
              <a:extLst>
                <a:ext uri="{FF2B5EF4-FFF2-40B4-BE49-F238E27FC236}">
                  <a16:creationId xmlns:a16="http://schemas.microsoft.com/office/drawing/2014/main" id="{A4F7B0F2-6DCD-464D-85A2-39B9AFA00F32}"/>
                </a:ext>
              </a:extLst>
            </p:cNvPr>
            <p:cNvSpPr/>
            <p:nvPr/>
          </p:nvSpPr>
          <p:spPr>
            <a:xfrm rot="900000">
              <a:off x="10405752" y="34843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87" name="Freeform: Shape 86">
              <a:extLst>
                <a:ext uri="{FF2B5EF4-FFF2-40B4-BE49-F238E27FC236}">
                  <a16:creationId xmlns:a16="http://schemas.microsoft.com/office/drawing/2014/main" id="{A1A21139-E1AA-4105-8463-DD54FF5EF64B}"/>
                </a:ext>
              </a:extLst>
            </p:cNvPr>
            <p:cNvSpPr/>
            <p:nvPr/>
          </p:nvSpPr>
          <p:spPr>
            <a:xfrm rot="4950000">
              <a:off x="10497471" y="3686596"/>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8"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88" name="Freeform: Shape 87">
              <a:extLst>
                <a:ext uri="{FF2B5EF4-FFF2-40B4-BE49-F238E27FC236}">
                  <a16:creationId xmlns:a16="http://schemas.microsoft.com/office/drawing/2014/main" id="{6E8C1D5D-5BBC-4F03-9A44-DC05682065E2}"/>
                </a:ext>
              </a:extLst>
            </p:cNvPr>
            <p:cNvSpPr/>
            <p:nvPr/>
          </p:nvSpPr>
          <p:spPr>
            <a:xfrm rot="900000">
              <a:off x="10550365" y="343523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21" name="Freeform: Shape 120">
              <a:extLst>
                <a:ext uri="{FF2B5EF4-FFF2-40B4-BE49-F238E27FC236}">
                  <a16:creationId xmlns:a16="http://schemas.microsoft.com/office/drawing/2014/main" id="{978EB6C9-3C4F-4019-99F8-C2E214944847}"/>
                </a:ext>
              </a:extLst>
            </p:cNvPr>
            <p:cNvSpPr/>
            <p:nvPr/>
          </p:nvSpPr>
          <p:spPr>
            <a:xfrm rot="19834876">
              <a:off x="10695195" y="42313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24" name="Freeform: Shape 123">
              <a:extLst>
                <a:ext uri="{FF2B5EF4-FFF2-40B4-BE49-F238E27FC236}">
                  <a16:creationId xmlns:a16="http://schemas.microsoft.com/office/drawing/2014/main" id="{B8FF20AA-1F6F-4CC4-A444-CED95BEB0C68}"/>
                </a:ext>
              </a:extLst>
            </p:cNvPr>
            <p:cNvSpPr/>
            <p:nvPr/>
          </p:nvSpPr>
          <p:spPr>
            <a:xfrm rot="18450000">
              <a:off x="10735891" y="413346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5" name="Freeform: Shape 124">
              <a:extLst>
                <a:ext uri="{FF2B5EF4-FFF2-40B4-BE49-F238E27FC236}">
                  <a16:creationId xmlns:a16="http://schemas.microsoft.com/office/drawing/2014/main" id="{015231F0-56F3-48CF-9E3B-4D2270CEAE0E}"/>
                </a:ext>
              </a:extLst>
            </p:cNvPr>
            <p:cNvSpPr/>
            <p:nvPr/>
          </p:nvSpPr>
          <p:spPr>
            <a:xfrm rot="900000">
              <a:off x="10933464" y="392087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26" name="Freeform: Shape 125">
              <a:extLst>
                <a:ext uri="{FF2B5EF4-FFF2-40B4-BE49-F238E27FC236}">
                  <a16:creationId xmlns:a16="http://schemas.microsoft.com/office/drawing/2014/main" id="{9768A574-1BA7-41F6-809B-24AB4C233ECD}"/>
                </a:ext>
              </a:extLst>
            </p:cNvPr>
            <p:cNvSpPr/>
            <p:nvPr/>
          </p:nvSpPr>
          <p:spPr>
            <a:xfrm rot="19800000">
              <a:off x="10786238" y="41908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7" name="Freeform: Shape 126">
              <a:extLst>
                <a:ext uri="{FF2B5EF4-FFF2-40B4-BE49-F238E27FC236}">
                  <a16:creationId xmlns:a16="http://schemas.microsoft.com/office/drawing/2014/main" id="{2E05C6C4-18DC-4807-BC05-A5490F928709}"/>
                </a:ext>
              </a:extLst>
            </p:cNvPr>
            <p:cNvSpPr/>
            <p:nvPr/>
          </p:nvSpPr>
          <p:spPr>
            <a:xfrm rot="900000">
              <a:off x="11034158" y="403568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28" name="Freeform: Shape 127">
              <a:extLst>
                <a:ext uri="{FF2B5EF4-FFF2-40B4-BE49-F238E27FC236}">
                  <a16:creationId xmlns:a16="http://schemas.microsoft.com/office/drawing/2014/main" id="{9EFBEBB0-E1C5-44CD-A330-AD4C31087684}"/>
                </a:ext>
              </a:extLst>
            </p:cNvPr>
            <p:cNvSpPr/>
            <p:nvPr/>
          </p:nvSpPr>
          <p:spPr>
            <a:xfrm rot="21150000">
              <a:off x="10810783" y="4263175"/>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9" name="Freeform: Shape 128">
              <a:extLst>
                <a:ext uri="{FF2B5EF4-FFF2-40B4-BE49-F238E27FC236}">
                  <a16:creationId xmlns:a16="http://schemas.microsoft.com/office/drawing/2014/main" id="{E4BE70A5-2F1E-4213-A698-545B6D18D1C5}"/>
                </a:ext>
              </a:extLst>
            </p:cNvPr>
            <p:cNvSpPr/>
            <p:nvPr/>
          </p:nvSpPr>
          <p:spPr>
            <a:xfrm rot="900000">
              <a:off x="11083247" y="418029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30" name="Freeform: Shape 129">
              <a:extLst>
                <a:ext uri="{FF2B5EF4-FFF2-40B4-BE49-F238E27FC236}">
                  <a16:creationId xmlns:a16="http://schemas.microsoft.com/office/drawing/2014/main" id="{D2A32059-3FCE-484E-98CD-0B495B530F0F}"/>
                </a:ext>
              </a:extLst>
            </p:cNvPr>
            <p:cNvSpPr/>
            <p:nvPr/>
          </p:nvSpPr>
          <p:spPr>
            <a:xfrm rot="900000">
              <a:off x="10805789" y="43393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31" name="Freeform: Shape 130">
              <a:extLst>
                <a:ext uri="{FF2B5EF4-FFF2-40B4-BE49-F238E27FC236}">
                  <a16:creationId xmlns:a16="http://schemas.microsoft.com/office/drawing/2014/main" id="{8F32BDA2-FA41-4E6A-86A4-FB1761ABA6A2}"/>
                </a:ext>
              </a:extLst>
            </p:cNvPr>
            <p:cNvSpPr/>
            <p:nvPr/>
          </p:nvSpPr>
          <p:spPr>
            <a:xfrm rot="900000">
              <a:off x="11073258" y="43326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33" name="Freeform: Shape 132">
              <a:extLst>
                <a:ext uri="{FF2B5EF4-FFF2-40B4-BE49-F238E27FC236}">
                  <a16:creationId xmlns:a16="http://schemas.microsoft.com/office/drawing/2014/main" id="{020E500E-643B-4144-BF21-B4521E1D5EDC}"/>
                </a:ext>
              </a:extLst>
            </p:cNvPr>
            <p:cNvSpPr/>
            <p:nvPr/>
          </p:nvSpPr>
          <p:spPr>
            <a:xfrm rot="20683921">
              <a:off x="10870009" y="471819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35" name="Freeform: Shape 134">
              <a:extLst>
                <a:ext uri="{FF2B5EF4-FFF2-40B4-BE49-F238E27FC236}">
                  <a16:creationId xmlns:a16="http://schemas.microsoft.com/office/drawing/2014/main" id="{8F2A151F-E2ED-476F-82BA-28017E833C51}"/>
                </a:ext>
              </a:extLst>
            </p:cNvPr>
            <p:cNvSpPr/>
            <p:nvPr/>
          </p:nvSpPr>
          <p:spPr>
            <a:xfrm rot="20014555">
              <a:off x="10962350" y="451705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36" name="Freeform: Shape 135">
              <a:extLst>
                <a:ext uri="{FF2B5EF4-FFF2-40B4-BE49-F238E27FC236}">
                  <a16:creationId xmlns:a16="http://schemas.microsoft.com/office/drawing/2014/main" id="{E72686A0-0F66-4653-B4C5-1BA8CDEECDF3}"/>
                </a:ext>
              </a:extLst>
            </p:cNvPr>
            <p:cNvSpPr/>
            <p:nvPr/>
          </p:nvSpPr>
          <p:spPr>
            <a:xfrm rot="4950000">
              <a:off x="10642301" y="4482744"/>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37" name="Freeform: Shape 136">
              <a:extLst>
                <a:ext uri="{FF2B5EF4-FFF2-40B4-BE49-F238E27FC236}">
                  <a16:creationId xmlns:a16="http://schemas.microsoft.com/office/drawing/2014/main" id="{470C3BAA-0AEE-4946-99B0-F931E894EB68}"/>
                </a:ext>
              </a:extLst>
            </p:cNvPr>
            <p:cNvSpPr/>
            <p:nvPr/>
          </p:nvSpPr>
          <p:spPr>
            <a:xfrm rot="3862478">
              <a:off x="10746283" y="461943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43" name="Freeform: Shape 142">
              <a:extLst>
                <a:ext uri="{FF2B5EF4-FFF2-40B4-BE49-F238E27FC236}">
                  <a16:creationId xmlns:a16="http://schemas.microsoft.com/office/drawing/2014/main" id="{0EFB785D-500E-4F19-81FB-9EBE061B0F2B}"/>
                </a:ext>
              </a:extLst>
            </p:cNvPr>
            <p:cNvSpPr/>
            <p:nvPr/>
          </p:nvSpPr>
          <p:spPr>
            <a:xfrm rot="3663372">
              <a:off x="10356233" y="442708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cxnSp>
          <p:nvCxnSpPr>
            <p:cNvPr id="160" name="Straight Arrow Connector 159">
              <a:extLst>
                <a:ext uri="{FF2B5EF4-FFF2-40B4-BE49-F238E27FC236}">
                  <a16:creationId xmlns:a16="http://schemas.microsoft.com/office/drawing/2014/main" id="{B268F82D-8758-4270-9C71-F880A06AE074}"/>
                </a:ext>
              </a:extLst>
            </p:cNvPr>
            <p:cNvCxnSpPr>
              <a:cxnSpLocks/>
              <a:endCxn id="133" idx="1"/>
            </p:cNvCxnSpPr>
            <p:nvPr/>
          </p:nvCxnSpPr>
          <p:spPr>
            <a:xfrm rot="900000">
              <a:off x="10725343" y="4367662"/>
              <a:ext cx="234278" cy="327871"/>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78" name="Straight Arrow Connector 177">
              <a:extLst>
                <a:ext uri="{FF2B5EF4-FFF2-40B4-BE49-F238E27FC236}">
                  <a16:creationId xmlns:a16="http://schemas.microsoft.com/office/drawing/2014/main" id="{89BF6B5F-E656-46C6-9780-0A404100A7E4}"/>
                </a:ext>
              </a:extLst>
            </p:cNvPr>
            <p:cNvCxnSpPr>
              <a:cxnSpLocks/>
              <a:stCxn id="121" idx="0"/>
              <a:endCxn id="143" idx="1"/>
            </p:cNvCxnSpPr>
            <p:nvPr/>
          </p:nvCxnSpPr>
          <p:spPr>
            <a:xfrm rot="900000" flipH="1">
              <a:off x="10488129" y="4290561"/>
              <a:ext cx="192670" cy="195039"/>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sp>
        <p:nvSpPr>
          <p:cNvPr id="187" name="TextBox 186">
            <a:extLst>
              <a:ext uri="{FF2B5EF4-FFF2-40B4-BE49-F238E27FC236}">
                <a16:creationId xmlns:a16="http://schemas.microsoft.com/office/drawing/2014/main" id="{18815C42-C69E-4AFB-810C-6B9DECA49B9B}"/>
              </a:ext>
            </a:extLst>
          </p:cNvPr>
          <p:cNvSpPr txBox="1"/>
          <p:nvPr/>
        </p:nvSpPr>
        <p:spPr>
          <a:xfrm>
            <a:off x="2595339" y="2889340"/>
            <a:ext cx="1739418"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Key Phrase extraction </a:t>
            </a:r>
          </a:p>
        </p:txBody>
      </p:sp>
      <p:sp>
        <p:nvSpPr>
          <p:cNvPr id="188" name="TextBox 187">
            <a:extLst>
              <a:ext uri="{FF2B5EF4-FFF2-40B4-BE49-F238E27FC236}">
                <a16:creationId xmlns:a16="http://schemas.microsoft.com/office/drawing/2014/main" id="{2EF22189-6736-4E00-90AE-0FC174906C01}"/>
              </a:ext>
            </a:extLst>
          </p:cNvPr>
          <p:cNvSpPr txBox="1"/>
          <p:nvPr/>
        </p:nvSpPr>
        <p:spPr>
          <a:xfrm>
            <a:off x="4955731" y="2889340"/>
            <a:ext cx="2016177"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Location entity extraction </a:t>
            </a:r>
          </a:p>
        </p:txBody>
      </p:sp>
      <p:sp>
        <p:nvSpPr>
          <p:cNvPr id="189" name="TextBox 188">
            <a:extLst>
              <a:ext uri="{FF2B5EF4-FFF2-40B4-BE49-F238E27FC236}">
                <a16:creationId xmlns:a16="http://schemas.microsoft.com/office/drawing/2014/main" id="{195DD90A-FBD9-43A8-A095-DD11D76379E8}"/>
              </a:ext>
            </a:extLst>
          </p:cNvPr>
          <p:cNvSpPr txBox="1"/>
          <p:nvPr/>
        </p:nvSpPr>
        <p:spPr>
          <a:xfrm>
            <a:off x="7635589" y="2889340"/>
            <a:ext cx="1494640"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Sentiment analysis</a:t>
            </a:r>
          </a:p>
        </p:txBody>
      </p:sp>
      <p:sp>
        <p:nvSpPr>
          <p:cNvPr id="190" name="TextBox 189">
            <a:extLst>
              <a:ext uri="{FF2B5EF4-FFF2-40B4-BE49-F238E27FC236}">
                <a16:creationId xmlns:a16="http://schemas.microsoft.com/office/drawing/2014/main" id="{66C5C4AE-49F5-44FD-B2B4-764D20E191E1}"/>
              </a:ext>
            </a:extLst>
          </p:cNvPr>
          <p:cNvSpPr txBox="1"/>
          <p:nvPr/>
        </p:nvSpPr>
        <p:spPr>
          <a:xfrm>
            <a:off x="2338070" y="3887130"/>
            <a:ext cx="2253953" cy="282556"/>
          </a:xfrm>
          <a:prstGeom prst="rect">
            <a:avLst/>
          </a:prstGeom>
          <a:noFill/>
        </p:spPr>
        <p:txBody>
          <a:bodyPr wrap="squar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Organization entity extraction</a:t>
            </a:r>
          </a:p>
        </p:txBody>
      </p:sp>
      <p:sp>
        <p:nvSpPr>
          <p:cNvPr id="191" name="TextBox 190">
            <a:extLst>
              <a:ext uri="{FF2B5EF4-FFF2-40B4-BE49-F238E27FC236}">
                <a16:creationId xmlns:a16="http://schemas.microsoft.com/office/drawing/2014/main" id="{BF50FFFD-F2B8-43E9-BB81-E27EC6CE30BB}"/>
              </a:ext>
            </a:extLst>
          </p:cNvPr>
          <p:cNvSpPr txBox="1"/>
          <p:nvPr/>
        </p:nvSpPr>
        <p:spPr>
          <a:xfrm>
            <a:off x="4998229" y="3887130"/>
            <a:ext cx="1931178" cy="286306"/>
          </a:xfrm>
          <a:prstGeom prst="rect">
            <a:avLst/>
          </a:prstGeom>
          <a:noFill/>
        </p:spPr>
        <p:txBody>
          <a:bodyPr wrap="squar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Persons entity extraction</a:t>
            </a:r>
          </a:p>
        </p:txBody>
      </p:sp>
      <p:sp>
        <p:nvSpPr>
          <p:cNvPr id="192" name="TextBox 191">
            <a:extLst>
              <a:ext uri="{FF2B5EF4-FFF2-40B4-BE49-F238E27FC236}">
                <a16:creationId xmlns:a16="http://schemas.microsoft.com/office/drawing/2014/main" id="{6341C792-31CA-4CAC-947A-8E2F1E92C68C}"/>
              </a:ext>
            </a:extLst>
          </p:cNvPr>
          <p:cNvSpPr txBox="1"/>
          <p:nvPr/>
        </p:nvSpPr>
        <p:spPr>
          <a:xfrm>
            <a:off x="7588798" y="3887130"/>
            <a:ext cx="1588221"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Language detection</a:t>
            </a:r>
          </a:p>
        </p:txBody>
      </p:sp>
      <p:sp>
        <p:nvSpPr>
          <p:cNvPr id="193" name="TextBox 192">
            <a:extLst>
              <a:ext uri="{FF2B5EF4-FFF2-40B4-BE49-F238E27FC236}">
                <a16:creationId xmlns:a16="http://schemas.microsoft.com/office/drawing/2014/main" id="{A5B72E17-FF5C-4839-8C8D-9F7158FE63F9}"/>
              </a:ext>
            </a:extLst>
          </p:cNvPr>
          <p:cNvSpPr txBox="1"/>
          <p:nvPr/>
        </p:nvSpPr>
        <p:spPr>
          <a:xfrm>
            <a:off x="2861110" y="4884920"/>
            <a:ext cx="1207875"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Face detection</a:t>
            </a:r>
          </a:p>
        </p:txBody>
      </p:sp>
      <p:sp>
        <p:nvSpPr>
          <p:cNvPr id="194" name="TextBox 193">
            <a:extLst>
              <a:ext uri="{FF2B5EF4-FFF2-40B4-BE49-F238E27FC236}">
                <a16:creationId xmlns:a16="http://schemas.microsoft.com/office/drawing/2014/main" id="{51C976F7-ABA6-414E-AF7C-378E1BE6C6C8}"/>
              </a:ext>
            </a:extLst>
          </p:cNvPr>
          <p:cNvSpPr txBox="1"/>
          <p:nvPr/>
        </p:nvSpPr>
        <p:spPr>
          <a:xfrm>
            <a:off x="5132530" y="4884920"/>
            <a:ext cx="1662578"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Celebrity recognition</a:t>
            </a:r>
          </a:p>
        </p:txBody>
      </p:sp>
      <p:sp>
        <p:nvSpPr>
          <p:cNvPr id="195" name="TextBox 194">
            <a:extLst>
              <a:ext uri="{FF2B5EF4-FFF2-40B4-BE49-F238E27FC236}">
                <a16:creationId xmlns:a16="http://schemas.microsoft.com/office/drawing/2014/main" id="{27C11887-C72C-4379-B24D-4AE8890EDEFF}"/>
              </a:ext>
            </a:extLst>
          </p:cNvPr>
          <p:cNvSpPr txBox="1"/>
          <p:nvPr/>
        </p:nvSpPr>
        <p:spPr>
          <a:xfrm>
            <a:off x="7796104" y="4884920"/>
            <a:ext cx="1173607"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Tag extraction</a:t>
            </a:r>
          </a:p>
        </p:txBody>
      </p:sp>
      <p:sp>
        <p:nvSpPr>
          <p:cNvPr id="196" name="TextBox 195">
            <a:extLst>
              <a:ext uri="{FF2B5EF4-FFF2-40B4-BE49-F238E27FC236}">
                <a16:creationId xmlns:a16="http://schemas.microsoft.com/office/drawing/2014/main" id="{6AD3E540-0E8C-4E87-8CB2-A7A23010D729}"/>
              </a:ext>
            </a:extLst>
          </p:cNvPr>
          <p:cNvSpPr txBox="1"/>
          <p:nvPr/>
        </p:nvSpPr>
        <p:spPr>
          <a:xfrm>
            <a:off x="2910451" y="5882710"/>
            <a:ext cx="1109192"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Custom skills</a:t>
            </a:r>
          </a:p>
        </p:txBody>
      </p:sp>
      <p:sp>
        <p:nvSpPr>
          <p:cNvPr id="197" name="TextBox 196">
            <a:extLst>
              <a:ext uri="{FF2B5EF4-FFF2-40B4-BE49-F238E27FC236}">
                <a16:creationId xmlns:a16="http://schemas.microsoft.com/office/drawing/2014/main" id="{1EDE99F7-74B0-465A-B766-7764CB69C15A}"/>
              </a:ext>
            </a:extLst>
          </p:cNvPr>
          <p:cNvSpPr txBox="1"/>
          <p:nvPr/>
        </p:nvSpPr>
        <p:spPr>
          <a:xfrm>
            <a:off x="5167256" y="5882710"/>
            <a:ext cx="1593127"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Landmark detection</a:t>
            </a:r>
          </a:p>
        </p:txBody>
      </p:sp>
      <p:sp>
        <p:nvSpPr>
          <p:cNvPr id="198" name="TextBox 197">
            <a:extLst>
              <a:ext uri="{FF2B5EF4-FFF2-40B4-BE49-F238E27FC236}">
                <a16:creationId xmlns:a16="http://schemas.microsoft.com/office/drawing/2014/main" id="{6ACC12A4-8484-47EA-AED9-6F4DFAA128F2}"/>
              </a:ext>
            </a:extLst>
          </p:cNvPr>
          <p:cNvSpPr txBox="1"/>
          <p:nvPr/>
        </p:nvSpPr>
        <p:spPr>
          <a:xfrm>
            <a:off x="7458036" y="5882710"/>
            <a:ext cx="1849743"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Printed text recognition</a:t>
            </a:r>
          </a:p>
        </p:txBody>
      </p:sp>
      <p:grpSp>
        <p:nvGrpSpPr>
          <p:cNvPr id="210" name="Group 209">
            <a:extLst>
              <a:ext uri="{FF2B5EF4-FFF2-40B4-BE49-F238E27FC236}">
                <a16:creationId xmlns:a16="http://schemas.microsoft.com/office/drawing/2014/main" id="{2544D74F-1E97-42D5-9D68-629DA17AA53E}"/>
              </a:ext>
            </a:extLst>
          </p:cNvPr>
          <p:cNvGrpSpPr/>
          <p:nvPr/>
        </p:nvGrpSpPr>
        <p:grpSpPr>
          <a:xfrm>
            <a:off x="8270995" y="4587954"/>
            <a:ext cx="223825" cy="264792"/>
            <a:chOff x="10049477" y="4977630"/>
            <a:chExt cx="667988" cy="790257"/>
          </a:xfrm>
        </p:grpSpPr>
        <p:cxnSp>
          <p:nvCxnSpPr>
            <p:cNvPr id="200" name="Straight Connector 199">
              <a:extLst>
                <a:ext uri="{FF2B5EF4-FFF2-40B4-BE49-F238E27FC236}">
                  <a16:creationId xmlns:a16="http://schemas.microsoft.com/office/drawing/2014/main" id="{B198C796-477E-4D8D-8679-48CC019B6609}"/>
                </a:ext>
              </a:extLst>
            </p:cNvPr>
            <p:cNvCxnSpPr>
              <a:cxnSpLocks/>
            </p:cNvCxnSpPr>
            <p:nvPr/>
          </p:nvCxnSpPr>
          <p:spPr>
            <a:xfrm flipH="1">
              <a:off x="10182650"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5" name="Straight Connector 204">
              <a:extLst>
                <a:ext uri="{FF2B5EF4-FFF2-40B4-BE49-F238E27FC236}">
                  <a16:creationId xmlns:a16="http://schemas.microsoft.com/office/drawing/2014/main" id="{3AF515DA-B8D7-44FB-8830-97E21BB7388D}"/>
                </a:ext>
              </a:extLst>
            </p:cNvPr>
            <p:cNvCxnSpPr>
              <a:cxnSpLocks/>
            </p:cNvCxnSpPr>
            <p:nvPr/>
          </p:nvCxnSpPr>
          <p:spPr>
            <a:xfrm flipH="1">
              <a:off x="10425938"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7" name="Straight Connector 206">
              <a:extLst>
                <a:ext uri="{FF2B5EF4-FFF2-40B4-BE49-F238E27FC236}">
                  <a16:creationId xmlns:a16="http://schemas.microsoft.com/office/drawing/2014/main" id="{D857B08E-A8B9-4AE9-B625-2F6E99C426D4}"/>
                </a:ext>
              </a:extLst>
            </p:cNvPr>
            <p:cNvCxnSpPr/>
            <p:nvPr/>
          </p:nvCxnSpPr>
          <p:spPr>
            <a:xfrm>
              <a:off x="10098428" y="5250543"/>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8" name="Straight Connector 207">
              <a:extLst>
                <a:ext uri="{FF2B5EF4-FFF2-40B4-BE49-F238E27FC236}">
                  <a16:creationId xmlns:a16="http://schemas.microsoft.com/office/drawing/2014/main" id="{2620BF9C-28A9-4C7B-81B0-4310CD18917A}"/>
                </a:ext>
              </a:extLst>
            </p:cNvPr>
            <p:cNvCxnSpPr/>
            <p:nvPr/>
          </p:nvCxnSpPr>
          <p:spPr>
            <a:xfrm>
              <a:off x="10049477" y="5501256"/>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211" name="Graphic 569">
            <a:extLst>
              <a:ext uri="{FF2B5EF4-FFF2-40B4-BE49-F238E27FC236}">
                <a16:creationId xmlns:a16="http://schemas.microsoft.com/office/drawing/2014/main" id="{DE8D157E-8F0D-434E-A902-9A7ECE178A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20834" y="3544628"/>
            <a:ext cx="324150" cy="300138"/>
          </a:xfrm>
          <a:prstGeom prst="rect">
            <a:avLst/>
          </a:prstGeom>
        </p:spPr>
      </p:pic>
      <p:pic>
        <p:nvPicPr>
          <p:cNvPr id="218" name="Picture 217">
            <a:extLst>
              <a:ext uri="{FF2B5EF4-FFF2-40B4-BE49-F238E27FC236}">
                <a16:creationId xmlns:a16="http://schemas.microsoft.com/office/drawing/2014/main" id="{ED8390C7-420B-4965-A78E-1B5133E468A2}"/>
              </a:ext>
            </a:extLst>
          </p:cNvPr>
          <p:cNvPicPr>
            <a:picLocks/>
          </p:cNvPicPr>
          <p:nvPr/>
        </p:nvPicPr>
        <p:blipFill rotWithShape="1">
          <a:blip r:embed="rId5" cstate="screen">
            <a:extLst>
              <a:ext uri="{28A0092B-C50C-407E-A947-70E740481C1C}">
                <a14:useLocalDpi xmlns:a14="http://schemas.microsoft.com/office/drawing/2010/main" val="0"/>
              </a:ext>
            </a:extLst>
          </a:blip>
          <a:srcRect l="26778" t="24398" r="26778" b="29158"/>
          <a:stretch/>
        </p:blipFill>
        <p:spPr>
          <a:xfrm>
            <a:off x="3277581" y="4476041"/>
            <a:ext cx="374933" cy="374933"/>
          </a:xfrm>
          <a:prstGeom prst="ellipse">
            <a:avLst/>
          </a:prstGeom>
          <a:ln w="12700">
            <a:solidFill>
              <a:schemeClr val="accent1"/>
            </a:solidFill>
          </a:ln>
        </p:spPr>
      </p:pic>
      <p:grpSp>
        <p:nvGrpSpPr>
          <p:cNvPr id="219" name="Group 218">
            <a:extLst>
              <a:ext uri="{FF2B5EF4-FFF2-40B4-BE49-F238E27FC236}">
                <a16:creationId xmlns:a16="http://schemas.microsoft.com/office/drawing/2014/main" id="{F6044FD7-4CB9-40DE-BFC4-341A12D154EC}"/>
              </a:ext>
            </a:extLst>
          </p:cNvPr>
          <p:cNvGrpSpPr/>
          <p:nvPr/>
        </p:nvGrpSpPr>
        <p:grpSpPr>
          <a:xfrm>
            <a:off x="3287278" y="2487499"/>
            <a:ext cx="355538" cy="355538"/>
            <a:chOff x="475287" y="4173926"/>
            <a:chExt cx="740664" cy="740664"/>
          </a:xfrm>
        </p:grpSpPr>
        <p:pic>
          <p:nvPicPr>
            <p:cNvPr id="220" name="Picture 219">
              <a:extLst>
                <a:ext uri="{FF2B5EF4-FFF2-40B4-BE49-F238E27FC236}">
                  <a16:creationId xmlns:a16="http://schemas.microsoft.com/office/drawing/2014/main" id="{EEB03CA1-4EEC-4370-B500-5A96DD54730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75287" y="4173926"/>
              <a:ext cx="740664" cy="740664"/>
            </a:xfrm>
            <a:prstGeom prst="ellipse">
              <a:avLst/>
            </a:prstGeom>
            <a:ln w="12700">
              <a:solidFill>
                <a:schemeClr val="accent1"/>
              </a:solidFill>
            </a:ln>
          </p:spPr>
        </p:pic>
        <p:sp>
          <p:nvSpPr>
            <p:cNvPr id="221" name="Rectangle 220">
              <a:extLst>
                <a:ext uri="{FF2B5EF4-FFF2-40B4-BE49-F238E27FC236}">
                  <a16:creationId xmlns:a16="http://schemas.microsoft.com/office/drawing/2014/main" id="{20FE5E7D-FBF5-4595-AD00-ECD01EE3CA89}"/>
                </a:ext>
              </a:extLst>
            </p:cNvPr>
            <p:cNvSpPr/>
            <p:nvPr/>
          </p:nvSpPr>
          <p:spPr bwMode="auto">
            <a:xfrm>
              <a:off x="727075" y="4416425"/>
              <a:ext cx="333375" cy="762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222" name="Rectangle 221">
              <a:extLst>
                <a:ext uri="{FF2B5EF4-FFF2-40B4-BE49-F238E27FC236}">
                  <a16:creationId xmlns:a16="http://schemas.microsoft.com/office/drawing/2014/main" id="{6B828956-839C-4228-BC52-5E91DDDE890F}"/>
                </a:ext>
              </a:extLst>
            </p:cNvPr>
            <p:cNvSpPr/>
            <p:nvPr/>
          </p:nvSpPr>
          <p:spPr bwMode="auto">
            <a:xfrm>
              <a:off x="822325" y="4603750"/>
              <a:ext cx="330200" cy="635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223" name="Rectangle 222">
              <a:extLst>
                <a:ext uri="{FF2B5EF4-FFF2-40B4-BE49-F238E27FC236}">
                  <a16:creationId xmlns:a16="http://schemas.microsoft.com/office/drawing/2014/main" id="{B5F09649-B0A4-4DFC-99FA-20367A97F67F}"/>
                </a:ext>
              </a:extLst>
            </p:cNvPr>
            <p:cNvSpPr/>
            <p:nvPr/>
          </p:nvSpPr>
          <p:spPr bwMode="auto">
            <a:xfrm>
              <a:off x="619125" y="4772024"/>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224" name="Rectangle 223">
              <a:extLst>
                <a:ext uri="{FF2B5EF4-FFF2-40B4-BE49-F238E27FC236}">
                  <a16:creationId xmlns:a16="http://schemas.microsoft.com/office/drawing/2014/main" id="{A1018F85-7CAF-4149-BDD2-02CAF0F85DAF}"/>
                </a:ext>
              </a:extLst>
            </p:cNvPr>
            <p:cNvSpPr/>
            <p:nvPr/>
          </p:nvSpPr>
          <p:spPr bwMode="auto">
            <a:xfrm>
              <a:off x="866775" y="4241799"/>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grpSp>
      <p:grpSp>
        <p:nvGrpSpPr>
          <p:cNvPr id="109" name="Group 108">
            <a:extLst>
              <a:ext uri="{FF2B5EF4-FFF2-40B4-BE49-F238E27FC236}">
                <a16:creationId xmlns:a16="http://schemas.microsoft.com/office/drawing/2014/main" id="{05F7703F-5941-46B0-A536-5DF5E5373F23}"/>
              </a:ext>
            </a:extLst>
          </p:cNvPr>
          <p:cNvGrpSpPr/>
          <p:nvPr/>
        </p:nvGrpSpPr>
        <p:grpSpPr>
          <a:xfrm>
            <a:off x="750463" y="3239781"/>
            <a:ext cx="438702" cy="475830"/>
            <a:chOff x="3234003" y="4140810"/>
            <a:chExt cx="293717" cy="359549"/>
          </a:xfrm>
        </p:grpSpPr>
        <p:grpSp>
          <p:nvGrpSpPr>
            <p:cNvPr id="110" name="Group 109">
              <a:extLst>
                <a:ext uri="{FF2B5EF4-FFF2-40B4-BE49-F238E27FC236}">
                  <a16:creationId xmlns:a16="http://schemas.microsoft.com/office/drawing/2014/main" id="{C9C07B50-09E7-4E48-9D17-A54A78F35F30}"/>
                </a:ext>
              </a:extLst>
            </p:cNvPr>
            <p:cNvGrpSpPr/>
            <p:nvPr/>
          </p:nvGrpSpPr>
          <p:grpSpPr>
            <a:xfrm flipH="1">
              <a:off x="3234003" y="4140810"/>
              <a:ext cx="293717" cy="359549"/>
              <a:chOff x="3003960" y="3685414"/>
              <a:chExt cx="403310" cy="493707"/>
            </a:xfrm>
          </p:grpSpPr>
          <p:sp>
            <p:nvSpPr>
              <p:cNvPr id="141" name="Snip Single Corner Rectangle 26">
                <a:extLst>
                  <a:ext uri="{FF2B5EF4-FFF2-40B4-BE49-F238E27FC236}">
                    <a16:creationId xmlns:a16="http://schemas.microsoft.com/office/drawing/2014/main" id="{6E307F00-1B3A-4E14-9880-038509AC5017}"/>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Triangle 27">
                <a:extLst>
                  <a:ext uri="{FF2B5EF4-FFF2-40B4-BE49-F238E27FC236}">
                    <a16:creationId xmlns:a16="http://schemas.microsoft.com/office/drawing/2014/main" id="{00507728-9705-4422-A506-F746D39DD5A3}"/>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1" name="Line 47">
              <a:extLst>
                <a:ext uri="{FF2B5EF4-FFF2-40B4-BE49-F238E27FC236}">
                  <a16:creationId xmlns:a16="http://schemas.microsoft.com/office/drawing/2014/main" id="{C04941F8-1BC7-42E0-AA7B-AD7F6BF030F4}"/>
                </a:ext>
              </a:extLst>
            </p:cNvPr>
            <p:cNvSpPr>
              <a:spLocks noChangeShapeType="1"/>
            </p:cNvSpPr>
            <p:nvPr/>
          </p:nvSpPr>
          <p:spPr bwMode="auto">
            <a:xfrm flipH="1">
              <a:off x="3269249" y="4197376"/>
              <a:ext cx="143859"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22" name="Rectangle 48">
              <a:extLst>
                <a:ext uri="{FF2B5EF4-FFF2-40B4-BE49-F238E27FC236}">
                  <a16:creationId xmlns:a16="http://schemas.microsoft.com/office/drawing/2014/main" id="{6CDCD60A-A0F7-4FE6-93C5-47C2E7C13B4B}"/>
                </a:ext>
              </a:extLst>
            </p:cNvPr>
            <p:cNvSpPr>
              <a:spLocks noChangeArrowheads="1"/>
            </p:cNvSpPr>
            <p:nvPr/>
          </p:nvSpPr>
          <p:spPr bwMode="auto">
            <a:xfrm>
              <a:off x="3343813" y="4258200"/>
              <a:ext cx="148190" cy="13381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23" name="Freeform 49">
              <a:extLst>
                <a:ext uri="{FF2B5EF4-FFF2-40B4-BE49-F238E27FC236}">
                  <a16:creationId xmlns:a16="http://schemas.microsoft.com/office/drawing/2014/main" id="{309989A7-253C-4F45-9CA9-551E1A3B62BA}"/>
                </a:ext>
              </a:extLst>
            </p:cNvPr>
            <p:cNvSpPr>
              <a:spLocks/>
            </p:cNvSpPr>
            <p:nvPr/>
          </p:nvSpPr>
          <p:spPr bwMode="auto">
            <a:xfrm>
              <a:off x="3343813" y="4312942"/>
              <a:ext cx="148190" cy="7298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2" name="Line 50">
              <a:extLst>
                <a:ext uri="{FF2B5EF4-FFF2-40B4-BE49-F238E27FC236}">
                  <a16:creationId xmlns:a16="http://schemas.microsoft.com/office/drawing/2014/main" id="{B4BF1BD0-CE41-4F2E-B87C-99A7DF6BAE2D}"/>
                </a:ext>
              </a:extLst>
            </p:cNvPr>
            <p:cNvSpPr>
              <a:spLocks noChangeShapeType="1"/>
            </p:cNvSpPr>
            <p:nvPr/>
          </p:nvSpPr>
          <p:spPr bwMode="auto">
            <a:xfrm>
              <a:off x="3269249" y="4261242"/>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4" name="Line 51">
              <a:extLst>
                <a:ext uri="{FF2B5EF4-FFF2-40B4-BE49-F238E27FC236}">
                  <a16:creationId xmlns:a16="http://schemas.microsoft.com/office/drawing/2014/main" id="{63545CC0-3BA5-4296-BC0E-992DF81DCFAA}"/>
                </a:ext>
              </a:extLst>
            </p:cNvPr>
            <p:cNvSpPr>
              <a:spLocks noChangeShapeType="1"/>
            </p:cNvSpPr>
            <p:nvPr/>
          </p:nvSpPr>
          <p:spPr bwMode="auto">
            <a:xfrm>
              <a:off x="3269249" y="4325108"/>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8" name="Line 52">
              <a:extLst>
                <a:ext uri="{FF2B5EF4-FFF2-40B4-BE49-F238E27FC236}">
                  <a16:creationId xmlns:a16="http://schemas.microsoft.com/office/drawing/2014/main" id="{125FA48C-544F-4B49-8D7A-FD65B51A9A27}"/>
                </a:ext>
              </a:extLst>
            </p:cNvPr>
            <p:cNvSpPr>
              <a:spLocks noChangeShapeType="1"/>
            </p:cNvSpPr>
            <p:nvPr/>
          </p:nvSpPr>
          <p:spPr bwMode="auto">
            <a:xfrm>
              <a:off x="3269249" y="4388974"/>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9" name="Line 54">
              <a:extLst>
                <a:ext uri="{FF2B5EF4-FFF2-40B4-BE49-F238E27FC236}">
                  <a16:creationId xmlns:a16="http://schemas.microsoft.com/office/drawing/2014/main" id="{0E43D158-BE6F-4D6E-9041-1E5BF74CFE2F}"/>
                </a:ext>
              </a:extLst>
            </p:cNvPr>
            <p:cNvSpPr>
              <a:spLocks noChangeShapeType="1"/>
            </p:cNvSpPr>
            <p:nvPr/>
          </p:nvSpPr>
          <p:spPr bwMode="auto">
            <a:xfrm>
              <a:off x="3269250" y="4452839"/>
              <a:ext cx="222754"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40" name="Oval 56">
              <a:extLst>
                <a:ext uri="{FF2B5EF4-FFF2-40B4-BE49-F238E27FC236}">
                  <a16:creationId xmlns:a16="http://schemas.microsoft.com/office/drawing/2014/main" id="{A3A2C00B-3171-4CE6-921D-4D6D7F42D031}"/>
                </a:ext>
              </a:extLst>
            </p:cNvPr>
            <p:cNvSpPr>
              <a:spLocks noChangeArrowheads="1"/>
            </p:cNvSpPr>
            <p:nvPr/>
          </p:nvSpPr>
          <p:spPr bwMode="auto">
            <a:xfrm>
              <a:off x="3442791" y="4282530"/>
              <a:ext cx="24883" cy="24330"/>
            </a:xfrm>
            <a:prstGeom prst="ellipse">
              <a:avLst/>
            </a:prstGeom>
            <a:no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grpSp>
      <p:grpSp>
        <p:nvGrpSpPr>
          <p:cNvPr id="144" name="Group 143">
            <a:extLst>
              <a:ext uri="{FF2B5EF4-FFF2-40B4-BE49-F238E27FC236}">
                <a16:creationId xmlns:a16="http://schemas.microsoft.com/office/drawing/2014/main" id="{D5DD3F08-933A-4A37-8295-D3D0ADBA6734}"/>
              </a:ext>
            </a:extLst>
          </p:cNvPr>
          <p:cNvGrpSpPr/>
          <p:nvPr/>
        </p:nvGrpSpPr>
        <p:grpSpPr>
          <a:xfrm>
            <a:off x="767906" y="4631799"/>
            <a:ext cx="438702" cy="481598"/>
            <a:chOff x="4098616" y="2540836"/>
            <a:chExt cx="889259" cy="1101770"/>
          </a:xfrm>
        </p:grpSpPr>
        <p:sp>
          <p:nvSpPr>
            <p:cNvPr id="145" name="TextBox 144">
              <a:extLst>
                <a:ext uri="{FF2B5EF4-FFF2-40B4-BE49-F238E27FC236}">
                  <a16:creationId xmlns:a16="http://schemas.microsoft.com/office/drawing/2014/main" id="{8C9644E4-68F7-4566-B1BE-59543830C27E}"/>
                </a:ext>
              </a:extLst>
            </p:cNvPr>
            <p:cNvSpPr txBox="1"/>
            <p:nvPr/>
          </p:nvSpPr>
          <p:spPr>
            <a:xfrm>
              <a:off x="4313837" y="2888620"/>
              <a:ext cx="619849" cy="753986"/>
            </a:xfrm>
            <a:prstGeom prst="rect">
              <a:avLst/>
            </a:prstGeom>
            <a:noFill/>
          </p:spPr>
          <p:txBody>
            <a:bodyPr wrap="square" lIns="0" tIns="0" rIns="0" bIns="0" rtlCol="0">
              <a:spAutoFit/>
            </a:bodyPr>
            <a:lstStyle/>
            <a:p>
              <a:pPr defTabSz="932597">
                <a:defRPr/>
              </a:pPr>
              <a:r>
                <a:rPr lang="en-US" sz="1071" dirty="0">
                  <a:solidFill>
                    <a:srgbClr val="0078D4"/>
                  </a:solidFill>
                  <a:latin typeface="Segoe UI Semilight" panose="020B0402040204020203" pitchFamily="34" charset="0"/>
                  <a:cs typeface="Segoe UI Semilight" panose="020B0402040204020203" pitchFamily="34" charset="0"/>
                </a:rPr>
                <a:t>Form 5471</a:t>
              </a:r>
            </a:p>
          </p:txBody>
        </p:sp>
        <p:grpSp>
          <p:nvGrpSpPr>
            <p:cNvPr id="146" name="Group 145">
              <a:extLst>
                <a:ext uri="{FF2B5EF4-FFF2-40B4-BE49-F238E27FC236}">
                  <a16:creationId xmlns:a16="http://schemas.microsoft.com/office/drawing/2014/main" id="{ED0D6502-AE72-4916-A3A8-8D92CFB203D3}"/>
                </a:ext>
              </a:extLst>
            </p:cNvPr>
            <p:cNvGrpSpPr/>
            <p:nvPr/>
          </p:nvGrpSpPr>
          <p:grpSpPr>
            <a:xfrm>
              <a:off x="4098616" y="2540836"/>
              <a:ext cx="889259" cy="1088573"/>
              <a:chOff x="3003960" y="3685414"/>
              <a:chExt cx="403310" cy="493707"/>
            </a:xfrm>
          </p:grpSpPr>
          <p:sp>
            <p:nvSpPr>
              <p:cNvPr id="147" name="Snip Single Corner Rectangle 26">
                <a:extLst>
                  <a:ext uri="{FF2B5EF4-FFF2-40B4-BE49-F238E27FC236}">
                    <a16:creationId xmlns:a16="http://schemas.microsoft.com/office/drawing/2014/main" id="{E303BF75-E8E2-439B-B54B-41F20B4AC57E}"/>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Triangle 27">
                <a:extLst>
                  <a:ext uri="{FF2B5EF4-FFF2-40B4-BE49-F238E27FC236}">
                    <a16:creationId xmlns:a16="http://schemas.microsoft.com/office/drawing/2014/main" id="{B8087019-9280-4CAE-A027-26EAB86E2EEC}"/>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4E1C988F-4D7D-4952-A288-9B8A0310A9FA}"/>
              </a:ext>
            </a:extLst>
          </p:cNvPr>
          <p:cNvSpPr/>
          <p:nvPr/>
        </p:nvSpPr>
        <p:spPr bwMode="auto">
          <a:xfrm>
            <a:off x="2870854" y="5403673"/>
            <a:ext cx="1188387" cy="907369"/>
          </a:xfrm>
          <a:prstGeom prst="rect">
            <a:avLst/>
          </a:prstGeom>
          <a:no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99C03F57-B997-40EB-BA97-464C035E0982}"/>
              </a:ext>
            </a:extLst>
          </p:cNvPr>
          <p:cNvSpPr/>
          <p:nvPr/>
        </p:nvSpPr>
        <p:spPr bwMode="auto">
          <a:xfrm>
            <a:off x="4318408" y="1596268"/>
            <a:ext cx="3155978" cy="62780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gradFill>
                  <a:gsLst>
                    <a:gs pos="0">
                      <a:srgbClr val="FFFFFF"/>
                    </a:gs>
                    <a:gs pos="100000">
                      <a:srgbClr val="FFFFFF"/>
                    </a:gs>
                  </a:gsLst>
                  <a:lin ang="5400000" scaled="0"/>
                </a:gradFill>
                <a:latin typeface="Segoe UI"/>
                <a:ea typeface="Segoe UI" pitchFamily="34" charset="0"/>
                <a:cs typeface="Segoe UI" pitchFamily="34" charset="0"/>
              </a:rPr>
              <a:t>Enrichment Pipeline</a:t>
            </a:r>
          </a:p>
        </p:txBody>
      </p:sp>
      <p:sp>
        <p:nvSpPr>
          <p:cNvPr id="150" name="Title 1">
            <a:extLst>
              <a:ext uri="{FF2B5EF4-FFF2-40B4-BE49-F238E27FC236}">
                <a16:creationId xmlns:a16="http://schemas.microsoft.com/office/drawing/2014/main" id="{663FDA09-94C2-4B79-B1BD-BBEE02676CF3}"/>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What Cognitive Search is</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5983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When to use it</a:t>
            </a:r>
          </a:p>
        </p:txBody>
      </p:sp>
      <p:grpSp>
        <p:nvGrpSpPr>
          <p:cNvPr id="6" name="Group 5">
            <a:extLst>
              <a:ext uri="{FF2B5EF4-FFF2-40B4-BE49-F238E27FC236}">
                <a16:creationId xmlns:a16="http://schemas.microsoft.com/office/drawing/2014/main" id="{8168BA33-67F0-44B4-B08B-1E917CE41550}"/>
              </a:ext>
            </a:extLst>
          </p:cNvPr>
          <p:cNvGrpSpPr/>
          <p:nvPr/>
        </p:nvGrpSpPr>
        <p:grpSpPr>
          <a:xfrm>
            <a:off x="322447" y="1216302"/>
            <a:ext cx="3794222" cy="5365359"/>
            <a:chOff x="321628" y="320511"/>
            <a:chExt cx="3794760" cy="5366120"/>
          </a:xfrm>
        </p:grpSpPr>
        <p:pic>
          <p:nvPicPr>
            <p:cNvPr id="8" name="Picture 7">
              <a:extLst>
                <a:ext uri="{FF2B5EF4-FFF2-40B4-BE49-F238E27FC236}">
                  <a16:creationId xmlns:a16="http://schemas.microsoft.com/office/drawing/2014/main" id="{560AC10D-26CD-471F-BFB6-9678BE3B1772}"/>
                </a:ext>
              </a:extLst>
            </p:cNvPr>
            <p:cNvPicPr>
              <a:picLocks noChangeAspect="1"/>
            </p:cNvPicPr>
            <p:nvPr/>
          </p:nvPicPr>
          <p:blipFill rotWithShape="1">
            <a:blip r:embed="rId3">
              <a:extLst>
                <a:ext uri="{28A0092B-C50C-407E-A947-70E740481C1C}">
                  <a14:useLocalDpi xmlns:a14="http://schemas.microsoft.com/office/drawing/2010/main" val="0"/>
                </a:ext>
              </a:extLst>
            </a:blip>
            <a:srcRect l="31567" r="3997" b="2"/>
            <a:stretch/>
          </p:blipFill>
          <p:spPr>
            <a:xfrm>
              <a:off x="321628" y="320511"/>
              <a:ext cx="3794760" cy="3930978"/>
            </a:xfrm>
            <a:prstGeom prst="rect">
              <a:avLst/>
            </a:prstGeom>
          </p:spPr>
        </p:pic>
        <p:sp>
          <p:nvSpPr>
            <p:cNvPr id="9" name="TextBox 8">
              <a:extLst>
                <a:ext uri="{FF2B5EF4-FFF2-40B4-BE49-F238E27FC236}">
                  <a16:creationId xmlns:a16="http://schemas.microsoft.com/office/drawing/2014/main" id="{745E7D4F-D8F8-458A-ABEF-3EC6EFF2E0D3}"/>
                </a:ext>
              </a:extLst>
            </p:cNvPr>
            <p:cNvSpPr txBox="1"/>
            <p:nvPr/>
          </p:nvSpPr>
          <p:spPr>
            <a:xfrm>
              <a:off x="502444" y="4571216"/>
              <a:ext cx="3329236" cy="1115415"/>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Documents Analysis</a:t>
              </a:r>
            </a:p>
          </p:txBody>
        </p:sp>
      </p:grpSp>
      <p:grpSp>
        <p:nvGrpSpPr>
          <p:cNvPr id="10" name="Group 9">
            <a:extLst>
              <a:ext uri="{FF2B5EF4-FFF2-40B4-BE49-F238E27FC236}">
                <a16:creationId xmlns:a16="http://schemas.microsoft.com/office/drawing/2014/main" id="{D44671D4-4925-43C0-A1E7-F093270EBF67}"/>
              </a:ext>
            </a:extLst>
          </p:cNvPr>
          <p:cNvGrpSpPr/>
          <p:nvPr/>
        </p:nvGrpSpPr>
        <p:grpSpPr>
          <a:xfrm>
            <a:off x="4198654" y="1216303"/>
            <a:ext cx="3794222" cy="5247517"/>
            <a:chOff x="4198385" y="320511"/>
            <a:chExt cx="3794760" cy="5248261"/>
          </a:xfrm>
        </p:grpSpPr>
        <p:pic>
          <p:nvPicPr>
            <p:cNvPr id="11" name="Picture 10" descr="A close up of a piece of paper&#10;&#10;Description generated with high confidence">
              <a:extLst>
                <a:ext uri="{FF2B5EF4-FFF2-40B4-BE49-F238E27FC236}">
                  <a16:creationId xmlns:a16="http://schemas.microsoft.com/office/drawing/2014/main" id="{12C909D1-34BA-4EC0-B3FB-C38594D1E809}"/>
                </a:ext>
              </a:extLst>
            </p:cNvPr>
            <p:cNvPicPr>
              <a:picLocks noChangeAspect="1"/>
            </p:cNvPicPr>
            <p:nvPr/>
          </p:nvPicPr>
          <p:blipFill rotWithShape="1">
            <a:blip r:embed="rId4">
              <a:extLst>
                <a:ext uri="{28A0092B-C50C-407E-A947-70E740481C1C}">
                  <a14:useLocalDpi xmlns:a14="http://schemas.microsoft.com/office/drawing/2010/main" val="0"/>
                </a:ext>
              </a:extLst>
            </a:blip>
            <a:srcRect l="20967" r="14837" b="-1"/>
            <a:stretch/>
          </p:blipFill>
          <p:spPr>
            <a:xfrm>
              <a:off x="4198385" y="320511"/>
              <a:ext cx="3794760" cy="3930978"/>
            </a:xfrm>
            <a:prstGeom prst="rect">
              <a:avLst/>
            </a:prstGeom>
          </p:spPr>
        </p:pic>
        <p:sp>
          <p:nvSpPr>
            <p:cNvPr id="12" name="TextBox 11">
              <a:extLst>
                <a:ext uri="{FF2B5EF4-FFF2-40B4-BE49-F238E27FC236}">
                  <a16:creationId xmlns:a16="http://schemas.microsoft.com/office/drawing/2014/main" id="{EACF0BA1-6026-4BBA-8A8B-28C3D80BFD4A}"/>
                </a:ext>
              </a:extLst>
            </p:cNvPr>
            <p:cNvSpPr txBox="1"/>
            <p:nvPr/>
          </p:nvSpPr>
          <p:spPr>
            <a:xfrm>
              <a:off x="4585306" y="4453357"/>
              <a:ext cx="3329236" cy="1115415"/>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Understanding engineering plans</a:t>
              </a:r>
            </a:p>
          </p:txBody>
        </p:sp>
      </p:grpSp>
      <p:pic>
        <p:nvPicPr>
          <p:cNvPr id="13" name="Picture 12">
            <a:extLst>
              <a:ext uri="{FF2B5EF4-FFF2-40B4-BE49-F238E27FC236}">
                <a16:creationId xmlns:a16="http://schemas.microsoft.com/office/drawing/2014/main" id="{D938573D-82AF-42FB-AC56-877A303BA4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437" y="982662"/>
            <a:ext cx="3962399" cy="4365901"/>
          </a:xfrm>
          <a:prstGeom prst="rect">
            <a:avLst/>
          </a:prstGeom>
          <a:ln>
            <a:noFill/>
          </a:ln>
          <a:effectLst>
            <a:outerShdw blurRad="190500" algn="tl" rotWithShape="0">
              <a:srgbClr val="000000">
                <a:alpha val="70000"/>
              </a:srgbClr>
            </a:outerShdw>
          </a:effectLst>
        </p:spPr>
      </p:pic>
      <p:sp>
        <p:nvSpPr>
          <p:cNvPr id="14" name="Rectangle 13">
            <a:extLst>
              <a:ext uri="{FF2B5EF4-FFF2-40B4-BE49-F238E27FC236}">
                <a16:creationId xmlns:a16="http://schemas.microsoft.com/office/drawing/2014/main" id="{A9989899-AAA6-4313-9A4E-6D4D397447E3}"/>
              </a:ext>
            </a:extLst>
          </p:cNvPr>
          <p:cNvSpPr/>
          <p:nvPr/>
        </p:nvSpPr>
        <p:spPr>
          <a:xfrm>
            <a:off x="8961437" y="5628574"/>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Lack of Metadata</a:t>
            </a:r>
            <a:endParaRPr lang="en-US" sz="4000" dirty="0">
              <a:latin typeface="+mj-lt"/>
            </a:endParaRPr>
          </a:p>
        </p:txBody>
      </p:sp>
    </p:spTree>
    <p:extLst>
      <p:ext uri="{BB962C8B-B14F-4D97-AF65-F5344CB8AC3E}">
        <p14:creationId xmlns:p14="http://schemas.microsoft.com/office/powerpoint/2010/main" val="42467363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
        <p:nvSpPr>
          <p:cNvPr id="10" name="Rectangle 9">
            <a:extLst>
              <a:ext uri="{FF2B5EF4-FFF2-40B4-BE49-F238E27FC236}">
                <a16:creationId xmlns:a16="http://schemas.microsoft.com/office/drawing/2014/main" id="{FA7A40EB-A282-46E3-9BCA-00EEADCFB695}"/>
              </a:ext>
            </a:extLst>
          </p:cNvPr>
          <p:cNvSpPr/>
          <p:nvPr/>
        </p:nvSpPr>
        <p:spPr>
          <a:xfrm>
            <a:off x="1112837" y="5370051"/>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Forms Reading</a:t>
            </a:r>
            <a:endParaRPr lang="en-US" sz="4000" dirty="0">
              <a:latin typeface="+mj-lt"/>
            </a:endParaRPr>
          </a:p>
        </p:txBody>
      </p:sp>
      <p:pic>
        <p:nvPicPr>
          <p:cNvPr id="13" name="Picture 12">
            <a:extLst>
              <a:ext uri="{FF2B5EF4-FFF2-40B4-BE49-F238E27FC236}">
                <a16:creationId xmlns:a16="http://schemas.microsoft.com/office/drawing/2014/main" id="{DE46AAC7-0BDC-4D4B-B0C5-26C37C82BEE2}"/>
              </a:ext>
            </a:extLst>
          </p:cNvPr>
          <p:cNvPicPr>
            <a:picLocks noChangeAspect="1"/>
          </p:cNvPicPr>
          <p:nvPr/>
        </p:nvPicPr>
        <p:blipFill>
          <a:blip r:embed="rId3"/>
          <a:stretch>
            <a:fillRect/>
          </a:stretch>
        </p:blipFill>
        <p:spPr>
          <a:xfrm>
            <a:off x="8961437" y="1363662"/>
            <a:ext cx="3119725" cy="3736796"/>
          </a:xfrm>
          <a:prstGeom prst="rect">
            <a:avLst/>
          </a:prstGeom>
        </p:spPr>
      </p:pic>
      <p:sp>
        <p:nvSpPr>
          <p:cNvPr id="14" name="Rectangle 13">
            <a:extLst>
              <a:ext uri="{FF2B5EF4-FFF2-40B4-BE49-F238E27FC236}">
                <a16:creationId xmlns:a16="http://schemas.microsoft.com/office/drawing/2014/main" id="{6913E45C-3EA6-4BE2-B6ED-7AE437C9A4C1}"/>
              </a:ext>
            </a:extLst>
          </p:cNvPr>
          <p:cNvSpPr/>
          <p:nvPr/>
        </p:nvSpPr>
        <p:spPr>
          <a:xfrm>
            <a:off x="9594812" y="5391844"/>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Image Analysis</a:t>
            </a:r>
            <a:endParaRPr lang="en-US" sz="4000" dirty="0">
              <a:latin typeface="+mj-lt"/>
            </a:endParaRPr>
          </a:p>
        </p:txBody>
      </p:sp>
      <p:pic>
        <p:nvPicPr>
          <p:cNvPr id="15" name="Picture 14">
            <a:extLst>
              <a:ext uri="{FF2B5EF4-FFF2-40B4-BE49-F238E27FC236}">
                <a16:creationId xmlns:a16="http://schemas.microsoft.com/office/drawing/2014/main" id="{FAA78333-049D-4906-BBA3-5F352E249C34}"/>
              </a:ext>
            </a:extLst>
          </p:cNvPr>
          <p:cNvPicPr>
            <a:picLocks noChangeAspect="1"/>
          </p:cNvPicPr>
          <p:nvPr/>
        </p:nvPicPr>
        <p:blipFill>
          <a:blip r:embed="rId4"/>
          <a:stretch>
            <a:fillRect/>
          </a:stretch>
        </p:blipFill>
        <p:spPr>
          <a:xfrm>
            <a:off x="272272" y="1421168"/>
            <a:ext cx="3657600" cy="3837735"/>
          </a:xfrm>
          <a:prstGeom prst="rect">
            <a:avLst/>
          </a:prstGeom>
        </p:spPr>
      </p:pic>
      <p:pic>
        <p:nvPicPr>
          <p:cNvPr id="12" name="Picture 11">
            <a:extLst>
              <a:ext uri="{FF2B5EF4-FFF2-40B4-BE49-F238E27FC236}">
                <a16:creationId xmlns:a16="http://schemas.microsoft.com/office/drawing/2014/main" id="{E1A44006-0964-473C-8C51-373C6C2FA7AE}"/>
              </a:ext>
            </a:extLst>
          </p:cNvPr>
          <p:cNvPicPr>
            <a:picLocks noChangeAspect="1"/>
          </p:cNvPicPr>
          <p:nvPr/>
        </p:nvPicPr>
        <p:blipFill>
          <a:blip r:embed="rId5"/>
          <a:stretch>
            <a:fillRect/>
          </a:stretch>
        </p:blipFill>
        <p:spPr>
          <a:xfrm>
            <a:off x="4531959" y="1328481"/>
            <a:ext cx="3372556" cy="3930422"/>
          </a:xfrm>
          <a:prstGeom prst="rect">
            <a:avLst/>
          </a:prstGeom>
        </p:spPr>
      </p:pic>
      <p:sp>
        <p:nvSpPr>
          <p:cNvPr id="16" name="TextBox 15">
            <a:extLst>
              <a:ext uri="{FF2B5EF4-FFF2-40B4-BE49-F238E27FC236}">
                <a16:creationId xmlns:a16="http://schemas.microsoft.com/office/drawing/2014/main" id="{BC49B2E5-7222-42B4-A4E7-3CB9249E70C8}"/>
              </a:ext>
            </a:extLst>
          </p:cNvPr>
          <p:cNvSpPr txBox="1"/>
          <p:nvPr/>
        </p:nvSpPr>
        <p:spPr>
          <a:xfrm>
            <a:off x="4560828" y="5353805"/>
            <a:ext cx="3328764" cy="1115257"/>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Handwritten Information</a:t>
            </a:r>
          </a:p>
        </p:txBody>
      </p:sp>
    </p:spTree>
    <p:extLst>
      <p:ext uri="{BB962C8B-B14F-4D97-AF65-F5344CB8AC3E}">
        <p14:creationId xmlns:p14="http://schemas.microsoft.com/office/powerpoint/2010/main" val="31712206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
        <p:nvSpPr>
          <p:cNvPr id="10" name="Rectangle 9">
            <a:extLst>
              <a:ext uri="{FF2B5EF4-FFF2-40B4-BE49-F238E27FC236}">
                <a16:creationId xmlns:a16="http://schemas.microsoft.com/office/drawing/2014/main" id="{FA7A40EB-A282-46E3-9BCA-00EEADCFB695}"/>
              </a:ext>
            </a:extLst>
          </p:cNvPr>
          <p:cNvSpPr/>
          <p:nvPr/>
        </p:nvSpPr>
        <p:spPr>
          <a:xfrm>
            <a:off x="1112837" y="5370051"/>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Forms Reading</a:t>
            </a:r>
            <a:endParaRPr lang="en-US" sz="4000" dirty="0">
              <a:latin typeface="+mj-lt"/>
            </a:endParaRPr>
          </a:p>
        </p:txBody>
      </p:sp>
      <p:pic>
        <p:nvPicPr>
          <p:cNvPr id="13" name="Picture 12">
            <a:extLst>
              <a:ext uri="{FF2B5EF4-FFF2-40B4-BE49-F238E27FC236}">
                <a16:creationId xmlns:a16="http://schemas.microsoft.com/office/drawing/2014/main" id="{DE46AAC7-0BDC-4D4B-B0C5-26C37C82BEE2}"/>
              </a:ext>
            </a:extLst>
          </p:cNvPr>
          <p:cNvPicPr>
            <a:picLocks noChangeAspect="1"/>
          </p:cNvPicPr>
          <p:nvPr/>
        </p:nvPicPr>
        <p:blipFill>
          <a:blip r:embed="rId3"/>
          <a:stretch>
            <a:fillRect/>
          </a:stretch>
        </p:blipFill>
        <p:spPr>
          <a:xfrm>
            <a:off x="8961437" y="1363662"/>
            <a:ext cx="3119725" cy="3736796"/>
          </a:xfrm>
          <a:prstGeom prst="rect">
            <a:avLst/>
          </a:prstGeom>
        </p:spPr>
      </p:pic>
      <p:sp>
        <p:nvSpPr>
          <p:cNvPr id="14" name="Rectangle 13">
            <a:extLst>
              <a:ext uri="{FF2B5EF4-FFF2-40B4-BE49-F238E27FC236}">
                <a16:creationId xmlns:a16="http://schemas.microsoft.com/office/drawing/2014/main" id="{6913E45C-3EA6-4BE2-B6ED-7AE437C9A4C1}"/>
              </a:ext>
            </a:extLst>
          </p:cNvPr>
          <p:cNvSpPr/>
          <p:nvPr/>
        </p:nvSpPr>
        <p:spPr>
          <a:xfrm>
            <a:off x="9594812" y="5391844"/>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Image Analysis</a:t>
            </a:r>
            <a:endParaRPr lang="en-US" sz="4000" dirty="0">
              <a:latin typeface="+mj-lt"/>
            </a:endParaRPr>
          </a:p>
        </p:txBody>
      </p:sp>
      <p:pic>
        <p:nvPicPr>
          <p:cNvPr id="15" name="Picture 14">
            <a:extLst>
              <a:ext uri="{FF2B5EF4-FFF2-40B4-BE49-F238E27FC236}">
                <a16:creationId xmlns:a16="http://schemas.microsoft.com/office/drawing/2014/main" id="{FAA78333-049D-4906-BBA3-5F352E249C34}"/>
              </a:ext>
            </a:extLst>
          </p:cNvPr>
          <p:cNvPicPr>
            <a:picLocks noChangeAspect="1"/>
          </p:cNvPicPr>
          <p:nvPr/>
        </p:nvPicPr>
        <p:blipFill>
          <a:blip r:embed="rId4"/>
          <a:stretch>
            <a:fillRect/>
          </a:stretch>
        </p:blipFill>
        <p:spPr>
          <a:xfrm>
            <a:off x="272272" y="1421168"/>
            <a:ext cx="3657600" cy="3837735"/>
          </a:xfrm>
          <a:prstGeom prst="rect">
            <a:avLst/>
          </a:prstGeom>
        </p:spPr>
      </p:pic>
      <p:pic>
        <p:nvPicPr>
          <p:cNvPr id="12" name="Picture 11">
            <a:extLst>
              <a:ext uri="{FF2B5EF4-FFF2-40B4-BE49-F238E27FC236}">
                <a16:creationId xmlns:a16="http://schemas.microsoft.com/office/drawing/2014/main" id="{E1A44006-0964-473C-8C51-373C6C2FA7AE}"/>
              </a:ext>
            </a:extLst>
          </p:cNvPr>
          <p:cNvPicPr>
            <a:picLocks noChangeAspect="1"/>
          </p:cNvPicPr>
          <p:nvPr/>
        </p:nvPicPr>
        <p:blipFill>
          <a:blip r:embed="rId5"/>
          <a:stretch>
            <a:fillRect/>
          </a:stretch>
        </p:blipFill>
        <p:spPr>
          <a:xfrm>
            <a:off x="4531959" y="1328481"/>
            <a:ext cx="3372556" cy="3930422"/>
          </a:xfrm>
          <a:prstGeom prst="rect">
            <a:avLst/>
          </a:prstGeom>
        </p:spPr>
      </p:pic>
      <p:sp>
        <p:nvSpPr>
          <p:cNvPr id="16" name="TextBox 15">
            <a:extLst>
              <a:ext uri="{FF2B5EF4-FFF2-40B4-BE49-F238E27FC236}">
                <a16:creationId xmlns:a16="http://schemas.microsoft.com/office/drawing/2014/main" id="{BC49B2E5-7222-42B4-A4E7-3CB9249E70C8}"/>
              </a:ext>
            </a:extLst>
          </p:cNvPr>
          <p:cNvSpPr txBox="1"/>
          <p:nvPr/>
        </p:nvSpPr>
        <p:spPr>
          <a:xfrm>
            <a:off x="4560828" y="5353805"/>
            <a:ext cx="3328764" cy="1115257"/>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Handwritten Information</a:t>
            </a:r>
          </a:p>
        </p:txBody>
      </p:sp>
      <p:sp>
        <p:nvSpPr>
          <p:cNvPr id="4" name="Explosion: 14 Points 3">
            <a:extLst>
              <a:ext uri="{FF2B5EF4-FFF2-40B4-BE49-F238E27FC236}">
                <a16:creationId xmlns:a16="http://schemas.microsoft.com/office/drawing/2014/main" id="{15A46BDA-CBA7-4E5B-A52D-0C2CCFD4EBCA}"/>
              </a:ext>
            </a:extLst>
          </p:cNvPr>
          <p:cNvSpPr/>
          <p:nvPr/>
        </p:nvSpPr>
        <p:spPr bwMode="auto">
          <a:xfrm>
            <a:off x="673977" y="525463"/>
            <a:ext cx="10663525" cy="6383820"/>
          </a:xfrm>
          <a:prstGeom prst="irregularSeal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Dataset of this training!!</a:t>
            </a:r>
          </a:p>
        </p:txBody>
      </p:sp>
    </p:spTree>
    <p:extLst>
      <p:ext uri="{BB962C8B-B14F-4D97-AF65-F5344CB8AC3E}">
        <p14:creationId xmlns:p14="http://schemas.microsoft.com/office/powerpoint/2010/main" val="4845672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4419671"/>
          </a:xfrm>
          <a:prstGeom prst="rect">
            <a:avLst/>
          </a:prstGeom>
          <a:noFill/>
        </p:spPr>
        <p:txBody>
          <a:bodyPr wrap="square" lIns="182880" tIns="146304" rIns="182880" bIns="146304" rtlCol="0">
            <a:spAutoFit/>
          </a:bodyPr>
          <a:lstStyle/>
          <a:p>
            <a:pPr lvl="0" defTabSz="932563">
              <a:spcAft>
                <a:spcPts val="1199"/>
              </a:spcAft>
              <a:buSzPct val="90000"/>
            </a:pPr>
            <a:r>
              <a:rPr lang="en-US" sz="2800" dirty="0">
                <a:solidFill>
                  <a:srgbClr val="434343"/>
                </a:solidFill>
                <a:latin typeface="Segoe UI Light"/>
              </a:rPr>
              <a:t>How to identify Cognitive Search Opportunities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Every company has ppts, pdfs, docx, html, images…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Every company has contracts, forms, plans, memos, emails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Every company needs compliance, risk detection</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a better search experience on top of business documents</a:t>
            </a:r>
          </a:p>
          <a:p>
            <a:pPr marL="457200" indent="-457200" defTabSz="932563">
              <a:spcAft>
                <a:spcPts val="1199"/>
              </a:spcAft>
              <a:buSzPct val="90000"/>
              <a:buFont typeface="Arial" panose="020B0604020202020204" pitchFamily="34" charset="0"/>
              <a:buChar char="•"/>
            </a:pPr>
            <a:r>
              <a:rPr lang="en-US" sz="2000" dirty="0">
                <a:solidFill>
                  <a:srgbClr val="434343"/>
                </a:solidFill>
                <a:latin typeface="Segoe UI Light"/>
              </a:rPr>
              <a:t>Global companies with enterprise documents in multiple languages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Local file server is out of space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already has data on Azure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to apply AI to business documents: data != information</a:t>
            </a:r>
            <a:endParaRPr lang="en-US" sz="2800" dirty="0">
              <a:solidFill>
                <a:srgbClr val="434343"/>
              </a:solidFill>
              <a:latin typeface="Segoe UI Light"/>
            </a:endParaRPr>
          </a:p>
        </p:txBody>
      </p:sp>
      <p:sp>
        <p:nvSpPr>
          <p:cNvPr id="8" name="Title 1">
            <a:extLst>
              <a:ext uri="{FF2B5EF4-FFF2-40B4-BE49-F238E27FC236}">
                <a16:creationId xmlns:a16="http://schemas.microsoft.com/office/drawing/2014/main" id="{784961ED-DC1D-4E36-B73F-41371E62C6E8}"/>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Tree>
    <p:extLst>
      <p:ext uri="{BB962C8B-B14F-4D97-AF65-F5344CB8AC3E}">
        <p14:creationId xmlns:p14="http://schemas.microsoft.com/office/powerpoint/2010/main" val="5284062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4419671"/>
          </a:xfrm>
          <a:prstGeom prst="rect">
            <a:avLst/>
          </a:prstGeom>
          <a:noFill/>
        </p:spPr>
        <p:txBody>
          <a:bodyPr wrap="square" lIns="182880" tIns="146304" rIns="182880" bIns="146304" rtlCol="0">
            <a:spAutoFit/>
          </a:bodyPr>
          <a:lstStyle/>
          <a:p>
            <a:pPr lvl="0" defTabSz="932563">
              <a:spcAft>
                <a:spcPts val="1199"/>
              </a:spcAft>
              <a:buSzPct val="90000"/>
            </a:pPr>
            <a:r>
              <a:rPr lang="en-US" sz="2800" dirty="0">
                <a:solidFill>
                  <a:srgbClr val="434343"/>
                </a:solidFill>
                <a:latin typeface="Segoe UI Light"/>
              </a:rPr>
              <a:t>How to </a:t>
            </a:r>
            <a:r>
              <a:rPr lang="en-US" sz="2800" strike="sngStrike" dirty="0">
                <a:solidFill>
                  <a:srgbClr val="434343"/>
                </a:solidFill>
                <a:latin typeface="Segoe UI Light"/>
              </a:rPr>
              <a:t>identify</a:t>
            </a:r>
            <a:r>
              <a:rPr lang="en-US" sz="2800" dirty="0">
                <a:solidFill>
                  <a:srgbClr val="434343"/>
                </a:solidFill>
                <a:latin typeface="Segoe UI Light"/>
              </a:rPr>
              <a:t> </a:t>
            </a:r>
            <a:r>
              <a:rPr lang="en-US" sz="2800" b="1" dirty="0">
                <a:solidFill>
                  <a:srgbClr val="FF0000"/>
                </a:solidFill>
                <a:latin typeface="Segoe UI Light"/>
              </a:rPr>
              <a:t>CREATE</a:t>
            </a:r>
            <a:r>
              <a:rPr lang="en-US" sz="2800" dirty="0">
                <a:solidFill>
                  <a:srgbClr val="434343"/>
                </a:solidFill>
                <a:latin typeface="Segoe UI Light"/>
              </a:rPr>
              <a:t> Cognitive Search Opportunities</a:t>
            </a:r>
          </a:p>
          <a:p>
            <a:pPr marL="457200" lvl="0" indent="-457200" defTabSz="932563">
              <a:spcAft>
                <a:spcPts val="1199"/>
              </a:spcAft>
              <a:buSzPct val="90000"/>
              <a:buFont typeface="Arial" panose="020B0604020202020204" pitchFamily="34" charset="0"/>
              <a:buChar char="•"/>
            </a:pPr>
            <a:r>
              <a:rPr lang="en-US" sz="2000" b="1" dirty="0">
                <a:solidFill>
                  <a:srgbClr val="FF0000"/>
                </a:solidFill>
                <a:latin typeface="Segoe UI Light"/>
              </a:rPr>
              <a:t>Every company </a:t>
            </a:r>
            <a:r>
              <a:rPr lang="en-US" sz="2000" dirty="0">
                <a:solidFill>
                  <a:srgbClr val="434343"/>
                </a:solidFill>
                <a:latin typeface="Segoe UI Light"/>
              </a:rPr>
              <a:t>has ppts, pdfs, docx, html, images…</a:t>
            </a:r>
          </a:p>
          <a:p>
            <a:pPr marL="457200" lvl="0" indent="-457200" defTabSz="932563">
              <a:spcAft>
                <a:spcPts val="1199"/>
              </a:spcAft>
              <a:buSzPct val="90000"/>
              <a:buFont typeface="Arial" panose="020B0604020202020204" pitchFamily="34" charset="0"/>
              <a:buChar char="•"/>
            </a:pPr>
            <a:r>
              <a:rPr lang="en-US" sz="2000" b="1" dirty="0">
                <a:solidFill>
                  <a:srgbClr val="FF0000"/>
                </a:solidFill>
                <a:latin typeface="Segoe UI Light"/>
              </a:rPr>
              <a:t>Every company</a:t>
            </a:r>
            <a:r>
              <a:rPr lang="en-US" sz="2000" dirty="0">
                <a:solidFill>
                  <a:srgbClr val="434343"/>
                </a:solidFill>
                <a:latin typeface="Segoe UI Light"/>
              </a:rPr>
              <a:t> has contracts, forms, plans, memos, emails</a:t>
            </a:r>
          </a:p>
          <a:p>
            <a:pPr marL="457200" indent="-457200" defTabSz="932563">
              <a:spcAft>
                <a:spcPts val="1199"/>
              </a:spcAft>
              <a:buSzPct val="90000"/>
              <a:buFont typeface="Arial" panose="020B0604020202020204" pitchFamily="34" charset="0"/>
              <a:buChar char="•"/>
            </a:pPr>
            <a:r>
              <a:rPr lang="en-US" sz="2000" b="1" dirty="0">
                <a:solidFill>
                  <a:srgbClr val="FF0000"/>
                </a:solidFill>
                <a:latin typeface="Segoe UI Light"/>
              </a:rPr>
              <a:t>Every company </a:t>
            </a:r>
            <a:r>
              <a:rPr lang="en-US" sz="2000" dirty="0">
                <a:solidFill>
                  <a:srgbClr val="434343"/>
                </a:solidFill>
                <a:latin typeface="Segoe UI Light"/>
              </a:rPr>
              <a:t>needs compliance, risk detection</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a better search experience on top of business documents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Global companies with enterprise documents in multiple languages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Local file server is out of space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already has data on Azure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to apply AI to business documents: data != information</a:t>
            </a:r>
          </a:p>
        </p:txBody>
      </p:sp>
      <p:sp>
        <p:nvSpPr>
          <p:cNvPr id="9" name="Title 1">
            <a:extLst>
              <a:ext uri="{FF2B5EF4-FFF2-40B4-BE49-F238E27FC236}">
                <a16:creationId xmlns:a16="http://schemas.microsoft.com/office/drawing/2014/main" id="{44881F50-52B8-4477-A05F-1C744FC29BD5}"/>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Tree>
    <p:extLst>
      <p:ext uri="{BB962C8B-B14F-4D97-AF65-F5344CB8AC3E}">
        <p14:creationId xmlns:p14="http://schemas.microsoft.com/office/powerpoint/2010/main" val="11557789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726353"/>
          </a:xfrm>
          <a:prstGeom prst="rect">
            <a:avLst/>
          </a:prstGeom>
          <a:noFill/>
        </p:spPr>
        <p:txBody>
          <a:bodyPr wrap="square" lIns="182880" tIns="146304" rIns="182880" bIns="146304" rtlCol="0">
            <a:spAutoFit/>
          </a:bodyPr>
          <a:lstStyle/>
          <a:p>
            <a:pPr lvl="0" defTabSz="932563">
              <a:spcAft>
                <a:spcPts val="1199"/>
              </a:spcAft>
              <a:buSzPct val="90000"/>
            </a:pPr>
            <a:r>
              <a:rPr lang="en-US" sz="2800" dirty="0">
                <a:solidFill>
                  <a:srgbClr val="434343"/>
                </a:solidFill>
                <a:latin typeface="Segoe UI Light"/>
              </a:rPr>
              <a:t>How to </a:t>
            </a:r>
            <a:r>
              <a:rPr lang="en-US" sz="2800" strike="sngStrike" dirty="0">
                <a:solidFill>
                  <a:srgbClr val="434343"/>
                </a:solidFill>
                <a:latin typeface="Segoe UI Light"/>
              </a:rPr>
              <a:t>identify</a:t>
            </a:r>
            <a:r>
              <a:rPr lang="en-US" sz="2800" dirty="0">
                <a:solidFill>
                  <a:srgbClr val="434343"/>
                </a:solidFill>
                <a:latin typeface="Segoe UI Light"/>
              </a:rPr>
              <a:t> </a:t>
            </a:r>
            <a:r>
              <a:rPr lang="en-US" sz="2800" b="1" dirty="0">
                <a:solidFill>
                  <a:srgbClr val="FF0000"/>
                </a:solidFill>
                <a:latin typeface="Segoe UI Light"/>
              </a:rPr>
              <a:t>CREATE</a:t>
            </a:r>
            <a:r>
              <a:rPr lang="en-US" sz="2800" dirty="0">
                <a:solidFill>
                  <a:srgbClr val="434343"/>
                </a:solidFill>
                <a:latin typeface="Segoe UI Light"/>
              </a:rPr>
              <a:t> Cognitive Search Opportunities</a:t>
            </a:r>
          </a:p>
        </p:txBody>
      </p:sp>
      <p:sp>
        <p:nvSpPr>
          <p:cNvPr id="5" name="Explosion: 14 Points 4">
            <a:extLst>
              <a:ext uri="{FF2B5EF4-FFF2-40B4-BE49-F238E27FC236}">
                <a16:creationId xmlns:a16="http://schemas.microsoft.com/office/drawing/2014/main" id="{1965F958-973E-431C-B3C9-9F725E465E7A}"/>
              </a:ext>
            </a:extLst>
          </p:cNvPr>
          <p:cNvSpPr/>
          <p:nvPr/>
        </p:nvSpPr>
        <p:spPr bwMode="auto">
          <a:xfrm>
            <a:off x="7365960" y="1777612"/>
            <a:ext cx="4953000" cy="4037013"/>
          </a:xfrm>
          <a:prstGeom prst="irregularSeal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80% of relevant business information is unstructured, usually text.</a:t>
            </a:r>
          </a:p>
        </p:txBody>
      </p:sp>
      <p:pic>
        <p:nvPicPr>
          <p:cNvPr id="6" name="Picture 5">
            <a:extLst>
              <a:ext uri="{FF2B5EF4-FFF2-40B4-BE49-F238E27FC236}">
                <a16:creationId xmlns:a16="http://schemas.microsoft.com/office/drawing/2014/main" id="{D4760EE6-BE91-491E-AB1C-263276BCBAE2}"/>
              </a:ext>
            </a:extLst>
          </p:cNvPr>
          <p:cNvPicPr>
            <a:picLocks noChangeAspect="1"/>
          </p:cNvPicPr>
          <p:nvPr/>
        </p:nvPicPr>
        <p:blipFill>
          <a:blip r:embed="rId3"/>
          <a:stretch>
            <a:fillRect/>
          </a:stretch>
        </p:blipFill>
        <p:spPr>
          <a:xfrm>
            <a:off x="349248" y="2294496"/>
            <a:ext cx="6864287" cy="3579657"/>
          </a:xfrm>
          <a:prstGeom prst="rect">
            <a:avLst/>
          </a:prstGeom>
        </p:spPr>
      </p:pic>
      <p:sp>
        <p:nvSpPr>
          <p:cNvPr id="10" name="Title 1">
            <a:extLst>
              <a:ext uri="{FF2B5EF4-FFF2-40B4-BE49-F238E27FC236}">
                <a16:creationId xmlns:a16="http://schemas.microsoft.com/office/drawing/2014/main" id="{0EEAB76B-9EA9-4D5B-B5C9-AECA12946457}"/>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Tree>
    <p:extLst>
      <p:ext uri="{BB962C8B-B14F-4D97-AF65-F5344CB8AC3E}">
        <p14:creationId xmlns:p14="http://schemas.microsoft.com/office/powerpoint/2010/main" val="1286678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a:t>
            </a:r>
          </a:p>
        </p:txBody>
      </p:sp>
      <p:sp>
        <p:nvSpPr>
          <p:cNvPr id="5" name="Rectangle 4"/>
          <p:cNvSpPr/>
          <p:nvPr/>
        </p:nvSpPr>
        <p:spPr>
          <a:xfrm>
            <a:off x="6313524" y="1379539"/>
            <a:ext cx="5695912"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lvl="0">
              <a:lnSpc>
                <a:spcPct val="95000"/>
              </a:lnSpc>
              <a:spcAft>
                <a:spcPts val="1200"/>
              </a:spcAft>
            </a:pPr>
            <a:r>
              <a:rPr lang="en-US" sz="2800" dirty="0">
                <a:solidFill>
                  <a:schemeClr val="accent2"/>
                </a:solidFill>
                <a:latin typeface="+mj-lt"/>
              </a:rPr>
              <a:t>Custom Skills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Any REST API</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Public</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Client Specific</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Microsoft Cognitive Services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Create your own API</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Industry specific</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Hosted on Azure</a:t>
            </a:r>
          </a:p>
          <a:p>
            <a:pPr marL="1275642" lvl="2"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Functions</a:t>
            </a:r>
          </a:p>
          <a:p>
            <a:pPr marL="1275642" lvl="2" indent="-342900">
              <a:lnSpc>
                <a:spcPct val="95000"/>
              </a:lnSpc>
              <a:spcAft>
                <a:spcPts val="1200"/>
              </a:spcAft>
              <a:buClr>
                <a:schemeClr val="tx1"/>
              </a:buClr>
              <a:buFont typeface="Arial" panose="020B0604020202020204" pitchFamily="34" charset="0"/>
              <a:buChar char="•"/>
            </a:pPr>
            <a:r>
              <a:rPr lang="en-US" sz="1600" dirty="0">
                <a:solidFill>
                  <a:schemeClr val="tx1"/>
                </a:solidFill>
              </a:rPr>
              <a:t>Web APP</a:t>
            </a:r>
          </a:p>
        </p:txBody>
      </p:sp>
      <p:sp>
        <p:nvSpPr>
          <p:cNvPr id="6" name="Rectangle 5"/>
          <p:cNvSpPr/>
          <p:nvPr/>
        </p:nvSpPr>
        <p:spPr>
          <a:xfrm>
            <a:off x="427039" y="1379539"/>
            <a:ext cx="5680148"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a:lnSpc>
                <a:spcPct val="95000"/>
              </a:lnSpc>
              <a:spcAft>
                <a:spcPts val="1200"/>
              </a:spcAft>
            </a:pPr>
            <a:r>
              <a:rPr lang="en-US" sz="2800" dirty="0">
                <a:solidFill>
                  <a:schemeClr val="accent2"/>
                </a:solidFill>
                <a:latin typeface="+mj-lt"/>
              </a:rPr>
              <a:t>Predefined Cognitive Skills </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Key Phrases</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Language Detection</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Text Merger</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Entity Recognition: Names, Locations, Organizations</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Sentiment Analysis</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Text Splitter</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Image Analysis: categories, tags, description, faces, type, colors, adult content </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OCR</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Shaper: Complex types (matrix) – Private Preview</a:t>
            </a:r>
          </a:p>
        </p:txBody>
      </p:sp>
    </p:spTree>
    <p:extLst>
      <p:ext uri="{BB962C8B-B14F-4D97-AF65-F5344CB8AC3E}">
        <p14:creationId xmlns:p14="http://schemas.microsoft.com/office/powerpoint/2010/main" val="11048331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a:t>
            </a:r>
          </a:p>
        </p:txBody>
      </p:sp>
      <p:sp>
        <p:nvSpPr>
          <p:cNvPr id="6" name="Oval 5"/>
          <p:cNvSpPr/>
          <p:nvPr/>
        </p:nvSpPr>
        <p:spPr>
          <a:xfrm>
            <a:off x="8580437" y="1897062"/>
            <a:ext cx="3050162" cy="305016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dirty="0">
                <a:solidFill>
                  <a:schemeClr val="accent2"/>
                </a:solidFill>
                <a:latin typeface="Segoe UI Semibold" panose="020B0702040204020203" pitchFamily="34" charset="0"/>
                <a:cs typeface="Segoe UI Semibold" panose="020B0702040204020203" pitchFamily="34" charset="0"/>
              </a:rPr>
              <a:t>Explore</a:t>
            </a:r>
          </a:p>
          <a:p>
            <a:pPr lvl="0" algn="ctr" defTabSz="914400">
              <a:spcBef>
                <a:spcPts val="600"/>
              </a:spcBef>
              <a:defRPr/>
            </a:pPr>
            <a:r>
              <a:rPr lang="en-US" sz="1600" dirty="0">
                <a:solidFill>
                  <a:schemeClr val="tx1"/>
                </a:solidFill>
              </a:rPr>
              <a:t>Azure Search API</a:t>
            </a:r>
          </a:p>
          <a:p>
            <a:pPr lvl="0" algn="ctr" defTabSz="914400">
              <a:spcBef>
                <a:spcPts val="600"/>
              </a:spcBef>
              <a:defRPr/>
            </a:pPr>
            <a:r>
              <a:rPr lang="en-US" sz="1600" dirty="0">
                <a:solidFill>
                  <a:schemeClr val="tx1"/>
                </a:solidFill>
              </a:rPr>
              <a:t>Portal</a:t>
            </a:r>
          </a:p>
        </p:txBody>
      </p:sp>
      <p:sp>
        <p:nvSpPr>
          <p:cNvPr id="11" name="Oval 10"/>
          <p:cNvSpPr/>
          <p:nvPr/>
        </p:nvSpPr>
        <p:spPr>
          <a:xfrm>
            <a:off x="4681407" y="1897062"/>
            <a:ext cx="3050162" cy="305016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dirty="0">
                <a:solidFill>
                  <a:schemeClr val="accent2"/>
                </a:solidFill>
                <a:latin typeface="Segoe UI Semibold" panose="020B0702040204020203" pitchFamily="34" charset="0"/>
                <a:cs typeface="Segoe UI Semibold" panose="020B0702040204020203" pitchFamily="34" charset="0"/>
              </a:rPr>
              <a:t>Enrich</a:t>
            </a:r>
          </a:p>
          <a:p>
            <a:pPr lvl="0" algn="ctr" defTabSz="914400">
              <a:spcBef>
                <a:spcPts val="600"/>
              </a:spcBef>
              <a:defRPr/>
            </a:pPr>
            <a:r>
              <a:rPr lang="en-US" sz="1600" dirty="0">
                <a:solidFill>
                  <a:schemeClr val="tx1"/>
                </a:solidFill>
              </a:rPr>
              <a:t>Cognitive Skills</a:t>
            </a:r>
          </a:p>
        </p:txBody>
      </p:sp>
      <p:sp>
        <p:nvSpPr>
          <p:cNvPr id="25" name="Oval 24"/>
          <p:cNvSpPr/>
          <p:nvPr/>
        </p:nvSpPr>
        <p:spPr>
          <a:xfrm>
            <a:off x="805875" y="1897062"/>
            <a:ext cx="3050162" cy="305016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algn="ctr" defTabSz="914400">
              <a:spcBef>
                <a:spcPts val="1200"/>
              </a:spcBef>
              <a:defRPr/>
            </a:pPr>
            <a:r>
              <a:rPr lang="en-US" sz="1600" dirty="0">
                <a:solidFill>
                  <a:schemeClr val="accent2"/>
                </a:solidFill>
                <a:latin typeface="Segoe UI Semibold" panose="020B0702040204020203" pitchFamily="34" charset="0"/>
                <a:cs typeface="Segoe UI Semibold" panose="020B0702040204020203" pitchFamily="34" charset="0"/>
              </a:rPr>
              <a:t>Ingest</a:t>
            </a:r>
          </a:p>
          <a:p>
            <a:pPr algn="ctr" defTabSz="914400">
              <a:spcBef>
                <a:spcPts val="600"/>
              </a:spcBef>
              <a:defRPr/>
            </a:pPr>
            <a:r>
              <a:rPr lang="en-US" sz="1600" dirty="0">
                <a:solidFill>
                  <a:schemeClr val="tx1"/>
                </a:solidFill>
              </a:rPr>
              <a:t>Any Data format</a:t>
            </a:r>
          </a:p>
          <a:p>
            <a:pPr algn="ctr" defTabSz="914400">
              <a:spcBef>
                <a:spcPts val="600"/>
              </a:spcBef>
              <a:defRPr/>
            </a:pPr>
            <a:r>
              <a:rPr lang="en-US" sz="1600" dirty="0">
                <a:solidFill>
                  <a:schemeClr val="tx1"/>
                </a:solidFill>
              </a:rPr>
              <a:t>Any Azure Store</a:t>
            </a:r>
          </a:p>
        </p:txBody>
      </p:sp>
      <p:sp>
        <p:nvSpPr>
          <p:cNvPr id="19" name="clock_2" title="Icon of a clock with an arrow pointing counterclockwise">
            <a:extLst>
              <a:ext uri="{FF2B5EF4-FFF2-40B4-BE49-F238E27FC236}">
                <a16:creationId xmlns:a16="http://schemas.microsoft.com/office/drawing/2014/main" id="{8D3FD347-3B9D-42D3-9B4B-338196FDDDA8}"/>
              </a:ext>
            </a:extLst>
          </p:cNvPr>
          <p:cNvSpPr>
            <a:spLocks noChangeAspect="1" noEditPoints="1"/>
          </p:cNvSpPr>
          <p:nvPr/>
        </p:nvSpPr>
        <p:spPr bwMode="auto">
          <a:xfrm>
            <a:off x="2038220" y="2355699"/>
            <a:ext cx="626906" cy="587724"/>
          </a:xfrm>
          <a:custGeom>
            <a:avLst/>
            <a:gdLst>
              <a:gd name="T0" fmla="*/ 43 w 354"/>
              <a:gd name="T1" fmla="*/ 245 h 332"/>
              <a:gd name="T2" fmla="*/ 22 w 354"/>
              <a:gd name="T3" fmla="*/ 166 h 332"/>
              <a:gd name="T4" fmla="*/ 188 w 354"/>
              <a:gd name="T5" fmla="*/ 0 h 332"/>
              <a:gd name="T6" fmla="*/ 354 w 354"/>
              <a:gd name="T7" fmla="*/ 166 h 332"/>
              <a:gd name="T8" fmla="*/ 188 w 354"/>
              <a:gd name="T9" fmla="*/ 332 h 332"/>
              <a:gd name="T10" fmla="*/ 110 w 354"/>
              <a:gd name="T11" fmla="*/ 313 h 332"/>
              <a:gd name="T12" fmla="*/ 0 w 354"/>
              <a:gd name="T13" fmla="*/ 234 h 332"/>
              <a:gd name="T14" fmla="*/ 43 w 354"/>
              <a:gd name="T15" fmla="*/ 245 h 332"/>
              <a:gd name="T16" fmla="*/ 55 w 354"/>
              <a:gd name="T17" fmla="*/ 202 h 332"/>
              <a:gd name="T18" fmla="*/ 184 w 354"/>
              <a:gd name="T19" fmla="*/ 36 h 332"/>
              <a:gd name="T20" fmla="*/ 184 w 354"/>
              <a:gd name="T21" fmla="*/ 169 h 332"/>
              <a:gd name="T22" fmla="*/ 272 w 354"/>
              <a:gd name="T23" fmla="*/ 24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332">
                <a:moveTo>
                  <a:pt x="43" y="245"/>
                </a:moveTo>
                <a:cubicBezTo>
                  <a:pt x="30" y="222"/>
                  <a:pt x="22" y="195"/>
                  <a:pt x="22" y="166"/>
                </a:cubicBezTo>
                <a:cubicBezTo>
                  <a:pt x="22" y="75"/>
                  <a:pt x="97" y="0"/>
                  <a:pt x="188" y="0"/>
                </a:cubicBezTo>
                <a:cubicBezTo>
                  <a:pt x="280" y="0"/>
                  <a:pt x="354" y="75"/>
                  <a:pt x="354" y="166"/>
                </a:cubicBezTo>
                <a:cubicBezTo>
                  <a:pt x="354" y="258"/>
                  <a:pt x="280" y="332"/>
                  <a:pt x="188" y="332"/>
                </a:cubicBezTo>
                <a:cubicBezTo>
                  <a:pt x="160" y="332"/>
                  <a:pt x="134" y="325"/>
                  <a:pt x="110" y="313"/>
                </a:cubicBezTo>
                <a:moveTo>
                  <a:pt x="0" y="234"/>
                </a:moveTo>
                <a:cubicBezTo>
                  <a:pt x="43" y="245"/>
                  <a:pt x="43" y="245"/>
                  <a:pt x="43" y="245"/>
                </a:cubicBezTo>
                <a:cubicBezTo>
                  <a:pt x="55" y="202"/>
                  <a:pt x="55" y="202"/>
                  <a:pt x="55" y="202"/>
                </a:cubicBezTo>
                <a:moveTo>
                  <a:pt x="184" y="36"/>
                </a:moveTo>
                <a:cubicBezTo>
                  <a:pt x="184" y="169"/>
                  <a:pt x="184" y="169"/>
                  <a:pt x="184" y="169"/>
                </a:cubicBezTo>
                <a:cubicBezTo>
                  <a:pt x="272" y="242"/>
                  <a:pt x="272" y="242"/>
                  <a:pt x="272" y="242"/>
                </a:cubicBezTo>
              </a:path>
            </a:pathLst>
          </a:custGeom>
          <a:noFill/>
          <a:ln w="15875" cap="sq">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cloud_2" title="Icon of a cloud made of two arrows pointing towards eachother">
            <a:extLst>
              <a:ext uri="{FF2B5EF4-FFF2-40B4-BE49-F238E27FC236}">
                <a16:creationId xmlns:a16="http://schemas.microsoft.com/office/drawing/2014/main" id="{EDE7C453-B431-422A-9828-124FA7B291EF}"/>
              </a:ext>
            </a:extLst>
          </p:cNvPr>
          <p:cNvSpPr>
            <a:spLocks noChangeAspect="1" noEditPoints="1"/>
          </p:cNvSpPr>
          <p:nvPr/>
        </p:nvSpPr>
        <p:spPr bwMode="auto">
          <a:xfrm>
            <a:off x="5777864" y="2367178"/>
            <a:ext cx="891145" cy="51425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Chart_E999" title="Icon of a line graph with an arrow at the end pointing up">
            <a:extLst>
              <a:ext uri="{FF2B5EF4-FFF2-40B4-BE49-F238E27FC236}">
                <a16:creationId xmlns:a16="http://schemas.microsoft.com/office/drawing/2014/main" id="{B1B780B5-2518-4AA4-A998-DF251DD35877}"/>
              </a:ext>
            </a:extLst>
          </p:cNvPr>
          <p:cNvSpPr>
            <a:spLocks noChangeAspect="1" noEditPoints="1"/>
          </p:cNvSpPr>
          <p:nvPr/>
        </p:nvSpPr>
        <p:spPr bwMode="auto">
          <a:xfrm>
            <a:off x="9872279" y="2386387"/>
            <a:ext cx="525976" cy="526347"/>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805875" y="57070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Cognitive Search Pipeline</a:t>
            </a:r>
          </a:p>
        </p:txBody>
      </p:sp>
    </p:spTree>
    <p:extLst>
      <p:ext uri="{BB962C8B-B14F-4D97-AF65-F5344CB8AC3E}">
        <p14:creationId xmlns:p14="http://schemas.microsoft.com/office/powerpoint/2010/main" val="11829114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1485453" y="4655727"/>
            <a:ext cx="2535953" cy="5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0663" fontAlgn="base">
              <a:spcBef>
                <a:spcPct val="0"/>
              </a:spcBef>
              <a:spcAft>
                <a:spcPct val="0"/>
              </a:spcAft>
              <a:defRPr/>
            </a:pPr>
            <a:r>
              <a:rPr lang="en-US" sz="1428" dirty="0">
                <a:solidFill>
                  <a:srgbClr val="1A1A1A"/>
                </a:solidFill>
                <a:latin typeface="Segoe UI Semibold"/>
              </a:rPr>
              <a:t>Azure Bot Service</a:t>
            </a:r>
          </a:p>
          <a:p>
            <a:pPr algn="ctr" defTabSz="950663" fontAlgn="base">
              <a:spcBef>
                <a:spcPct val="0"/>
              </a:spcBef>
              <a:spcAft>
                <a:spcPct val="0"/>
              </a:spcAft>
              <a:defRPr/>
            </a:pPr>
            <a:r>
              <a:rPr lang="en-US" sz="1428" dirty="0">
                <a:solidFill>
                  <a:srgbClr val="1A1A1A"/>
                </a:solidFill>
                <a:latin typeface="Segoe UI Semibold"/>
              </a:rPr>
              <a:t>Azure Cognitive Services</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8280181" y="4662525"/>
            <a:ext cx="2535953" cy="3182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0663" fontAlgn="base">
              <a:spcBef>
                <a:spcPct val="0"/>
              </a:spcBef>
              <a:spcAft>
                <a:spcPct val="0"/>
              </a:spcAft>
              <a:defRPr/>
            </a:pPr>
            <a:r>
              <a:rPr lang="en-US" sz="1428" dirty="0">
                <a:solidFill>
                  <a:srgbClr val="1A1A1A"/>
                </a:solidFill>
                <a:latin typeface="Segoe UI Semibold"/>
              </a:rPr>
              <a:t>Azure Cognitive Search</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4950261" y="4638864"/>
            <a:ext cx="2535953" cy="7665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0663" fontAlgn="base">
              <a:spcBef>
                <a:spcPct val="0"/>
              </a:spcBef>
              <a:spcAft>
                <a:spcPct val="0"/>
              </a:spcAft>
              <a:defRPr/>
            </a:pPr>
            <a:r>
              <a:rPr lang="en-US" sz="1428" dirty="0">
                <a:solidFill>
                  <a:srgbClr val="1A1A1A"/>
                </a:solidFill>
                <a:latin typeface="Segoe UI Semibold"/>
              </a:rPr>
              <a:t>Azure Databricks</a:t>
            </a:r>
          </a:p>
          <a:p>
            <a:pPr algn="ctr" defTabSz="950663" fontAlgn="base">
              <a:spcBef>
                <a:spcPct val="0"/>
              </a:spcBef>
              <a:spcAft>
                <a:spcPct val="0"/>
              </a:spcAft>
              <a:defRPr/>
            </a:pPr>
            <a:r>
              <a:rPr lang="en-US" sz="1428" dirty="0">
                <a:solidFill>
                  <a:srgbClr val="1A1A1A"/>
                </a:solidFill>
                <a:latin typeface="Segoe UI Semibold"/>
              </a:rPr>
              <a:t>Azure Machine Learning</a:t>
            </a:r>
          </a:p>
          <a:p>
            <a:pPr algn="ctr" defTabSz="950663" fontAlgn="base">
              <a:spcBef>
                <a:spcPct val="0"/>
              </a:spcBef>
              <a:spcAft>
                <a:spcPct val="0"/>
              </a:spcAft>
              <a:defRPr/>
            </a:pPr>
            <a:r>
              <a:rPr lang="en-US" sz="1428" dirty="0">
                <a:solidFill>
                  <a:srgbClr val="1A1A1A"/>
                </a:solidFill>
                <a:latin typeface="Segoe UI Semibold"/>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8523066" y="2565842"/>
            <a:ext cx="2050184" cy="288137"/>
          </a:xfrm>
          <a:prstGeom prst="rect">
            <a:avLst/>
          </a:prstGeom>
          <a:noFill/>
        </p:spPr>
        <p:txBody>
          <a:bodyPr wrap="none" lIns="0" tIns="0" rIns="0" bIns="0" rtlCol="0">
            <a:spAutoFit/>
          </a:bodyPr>
          <a:lstStyle/>
          <a:p>
            <a:pPr algn="ctr" defTabSz="950663" fontAlgn="base">
              <a:spcBef>
                <a:spcPct val="0"/>
              </a:spcBef>
              <a:defRPr/>
            </a:pPr>
            <a:r>
              <a:rPr lang="en-US" sz="1836" dirty="0">
                <a:solidFill>
                  <a:srgbClr val="0078D4"/>
                </a:solidFill>
                <a:latin typeface="Segoe UI Semibold"/>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829522" y="2559045"/>
            <a:ext cx="1849089" cy="288137"/>
          </a:xfrm>
          <a:prstGeom prst="rect">
            <a:avLst/>
          </a:prstGeom>
          <a:noFill/>
        </p:spPr>
        <p:txBody>
          <a:bodyPr wrap="none" lIns="0" tIns="0" rIns="0" bIns="0" rtlCol="0" anchor="t">
            <a:spAutoFit/>
          </a:bodyPr>
          <a:lstStyle/>
          <a:p>
            <a:pPr algn="ctr" defTabSz="950663" fontAlgn="base">
              <a:spcBef>
                <a:spcPct val="0"/>
              </a:spcBef>
              <a:defRPr/>
            </a:pPr>
            <a:r>
              <a:rPr lang="en-US" sz="1836" dirty="0">
                <a:solidFill>
                  <a:srgbClr val="0078D4"/>
                </a:solidFill>
                <a:latin typeface="Segoe UI Semibold"/>
              </a:rPr>
              <a:t>AI apps &amp;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5274075" y="2542181"/>
            <a:ext cx="1888327" cy="288137"/>
          </a:xfrm>
          <a:prstGeom prst="rect">
            <a:avLst/>
          </a:prstGeom>
          <a:noFill/>
        </p:spPr>
        <p:txBody>
          <a:bodyPr wrap="none" lIns="0" tIns="0" rIns="0" bIns="0" rtlCol="0">
            <a:spAutoFit/>
          </a:bodyPr>
          <a:lstStyle/>
          <a:p>
            <a:pPr algn="ctr" defTabSz="950663" fontAlgn="base">
              <a:spcBef>
                <a:spcPct val="0"/>
              </a:spcBef>
              <a:defRPr/>
            </a:pPr>
            <a:r>
              <a:rPr lang="en-US" sz="1836" dirty="0">
                <a:solidFill>
                  <a:srgbClr val="0078D4"/>
                </a:solidFill>
                <a:latin typeface="Segoe UI Semibold"/>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2222894" y="3261424"/>
            <a:ext cx="1001395" cy="1001395"/>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de-DE" sz="2040" kern="0">
                <a:solidFill>
                  <a:srgbClr val="0078D4"/>
                </a:solidFill>
                <a:latin typeface="Segoe UI Semilight"/>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1A1A1A"/>
                  </a:solidFill>
                  <a:latin typeface="Segoe UI"/>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1A1A1A"/>
                  </a:solidFill>
                  <a:latin typeface="Segoe UI"/>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9122779" y="3300516"/>
            <a:ext cx="1001395" cy="991942"/>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de-DE" sz="2040" kern="0">
                <a:solidFill>
                  <a:srgbClr val="0078D4"/>
                </a:solidFill>
                <a:latin typeface="Segoe UI Semilight"/>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defTabSz="932563">
                  <a:defRPr/>
                </a:pPr>
                <a:endParaRPr lang="en-US" dirty="0">
                  <a:solidFill>
                    <a:srgbClr val="1A1A1A"/>
                  </a:solidFill>
                  <a:latin typeface="Segoe UI"/>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defTabSz="932563">
                  <a:defRPr/>
                </a:pPr>
                <a:endParaRPr lang="en-US" dirty="0">
                  <a:solidFill>
                    <a:srgbClr val="1A1A1A"/>
                  </a:solidFill>
                  <a:latin typeface="Segoe UI"/>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defTabSz="932563">
                  <a:defRPr/>
                </a:pPr>
                <a:endParaRPr lang="en-US" dirty="0">
                  <a:solidFill>
                    <a:srgbClr val="1A1A1A"/>
                  </a:solidFill>
                  <a:latin typeface="Segoe UI"/>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defTabSz="932563">
                  <a:defRPr/>
                </a:pPr>
                <a:endParaRPr lang="en-US" dirty="0">
                  <a:solidFill>
                    <a:srgbClr val="1A1A1A"/>
                  </a:solidFill>
                  <a:latin typeface="Segoe UI"/>
                </a:endParaRPr>
              </a:p>
            </p:txBody>
          </p:sp>
        </p:grpSp>
      </p:grpSp>
      <p:grpSp>
        <p:nvGrpSpPr>
          <p:cNvPr id="5" name="Group 4">
            <a:extLst>
              <a:ext uri="{FF2B5EF4-FFF2-40B4-BE49-F238E27FC236}">
                <a16:creationId xmlns:a16="http://schemas.microsoft.com/office/drawing/2014/main" id="{9FE3CFAE-A582-4034-943A-0EE702EA61DF}"/>
              </a:ext>
            </a:extLst>
          </p:cNvPr>
          <p:cNvGrpSpPr/>
          <p:nvPr/>
        </p:nvGrpSpPr>
        <p:grpSpPr>
          <a:xfrm>
            <a:off x="5717541" y="3292747"/>
            <a:ext cx="1001395" cy="963518"/>
            <a:chOff x="5605076" y="3228477"/>
            <a:chExt cx="981849" cy="944711"/>
          </a:xfrm>
        </p:grpSpPr>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de-DE" sz="2040" kern="0" dirty="0">
                <a:solidFill>
                  <a:srgbClr val="0078D4"/>
                </a:solidFill>
                <a:latin typeface="Segoe UI Semilight"/>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5825227" y="3487459"/>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grpSp>
      </p:grpSp>
      <p:sp>
        <p:nvSpPr>
          <p:cNvPr id="2" name="Title 1">
            <a:extLst>
              <a:ext uri="{FF2B5EF4-FFF2-40B4-BE49-F238E27FC236}">
                <a16:creationId xmlns:a16="http://schemas.microsoft.com/office/drawing/2014/main" id="{5BBE4CA2-8C90-4E71-8871-11D37DEE5346}"/>
              </a:ext>
            </a:extLst>
          </p:cNvPr>
          <p:cNvSpPr>
            <a:spLocks noGrp="1"/>
          </p:cNvSpPr>
          <p:nvPr>
            <p:ph type="title"/>
          </p:nvPr>
        </p:nvSpPr>
        <p:spPr>
          <a:xfrm>
            <a:off x="600059" y="466301"/>
            <a:ext cx="11239464" cy="646331"/>
          </a:xfrm>
        </p:spPr>
        <p:txBody>
          <a:bodyPr/>
          <a:lstStyle/>
          <a:p>
            <a:pPr algn="ctr"/>
            <a:r>
              <a:rPr lang="en-US" sz="4200" dirty="0"/>
              <a:t>Azure AI</a:t>
            </a:r>
          </a:p>
        </p:txBody>
      </p:sp>
      <p:sp>
        <p:nvSpPr>
          <p:cNvPr id="4" name="Rectangle 3">
            <a:extLst>
              <a:ext uri="{FF2B5EF4-FFF2-40B4-BE49-F238E27FC236}">
                <a16:creationId xmlns:a16="http://schemas.microsoft.com/office/drawing/2014/main" id="{5EF03183-5B0B-4A04-BA94-004720B82566}"/>
              </a:ext>
            </a:extLst>
          </p:cNvPr>
          <p:cNvSpPr/>
          <p:nvPr/>
        </p:nvSpPr>
        <p:spPr bwMode="auto">
          <a:xfrm>
            <a:off x="8199437" y="2201862"/>
            <a:ext cx="2895600" cy="34290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790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anim calcmode="lin" valueType="num">
                                      <p:cBhvr>
                                        <p:cTn id="8" dur="500" fill="hold"/>
                                        <p:tgtEl>
                                          <p:spTgt spid="63"/>
                                        </p:tgtEl>
                                        <p:attrNameLst>
                                          <p:attrName>ppt_x</p:attrName>
                                        </p:attrNameLst>
                                      </p:cBhvr>
                                      <p:tavLst>
                                        <p:tav tm="0">
                                          <p:val>
                                            <p:strVal val="#ppt_x"/>
                                          </p:val>
                                        </p:tav>
                                        <p:tav tm="100000">
                                          <p:val>
                                            <p:strVal val="#ppt_x"/>
                                          </p:val>
                                        </p:tav>
                                      </p:tavLst>
                                    </p:anim>
                                    <p:anim calcmode="lin" valueType="num">
                                      <p:cBhvr>
                                        <p:cTn id="9" dur="500" fill="hold"/>
                                        <p:tgtEl>
                                          <p:spTgt spid="6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anim calcmode="lin" valueType="num">
                                      <p:cBhvr>
                                        <p:cTn id="13" dur="500" fill="hold"/>
                                        <p:tgtEl>
                                          <p:spTgt spid="65"/>
                                        </p:tgtEl>
                                        <p:attrNameLst>
                                          <p:attrName>ppt_x</p:attrName>
                                        </p:attrNameLst>
                                      </p:cBhvr>
                                      <p:tavLst>
                                        <p:tav tm="0">
                                          <p:val>
                                            <p:strVal val="#ppt_x"/>
                                          </p:val>
                                        </p:tav>
                                        <p:tav tm="100000">
                                          <p:val>
                                            <p:strVal val="#ppt_x"/>
                                          </p:val>
                                        </p:tav>
                                      </p:tavLst>
                                    </p:anim>
                                    <p:anim calcmode="lin" valueType="num">
                                      <p:cBhvr>
                                        <p:cTn id="14" dur="5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anim calcmode="lin" valueType="num">
                                      <p:cBhvr>
                                        <p:cTn id="18" dur="500" fill="hold"/>
                                        <p:tgtEl>
                                          <p:spTgt spid="66"/>
                                        </p:tgtEl>
                                        <p:attrNameLst>
                                          <p:attrName>ppt_x</p:attrName>
                                        </p:attrNameLst>
                                      </p:cBhvr>
                                      <p:tavLst>
                                        <p:tav tm="0">
                                          <p:val>
                                            <p:strVal val="#ppt_x"/>
                                          </p:val>
                                        </p:tav>
                                        <p:tav tm="100000">
                                          <p:val>
                                            <p:strVal val="#ppt_x"/>
                                          </p:val>
                                        </p:tav>
                                      </p:tavLst>
                                    </p:anim>
                                    <p:anim calcmode="lin" valueType="num">
                                      <p:cBhvr>
                                        <p:cTn id="19" dur="500" fill="hold"/>
                                        <p:tgtEl>
                                          <p:spTgt spid="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anim calcmode="lin" valueType="num">
                                      <p:cBhvr>
                                        <p:cTn id="28" dur="500" fill="hold"/>
                                        <p:tgtEl>
                                          <p:spTgt spid="48"/>
                                        </p:tgtEl>
                                        <p:attrNameLst>
                                          <p:attrName>ppt_x</p:attrName>
                                        </p:attrNameLst>
                                      </p:cBhvr>
                                      <p:tavLst>
                                        <p:tav tm="0">
                                          <p:val>
                                            <p:strVal val="#ppt_x"/>
                                          </p:val>
                                        </p:tav>
                                        <p:tav tm="100000">
                                          <p:val>
                                            <p:strVal val="#ppt_x"/>
                                          </p:val>
                                        </p:tav>
                                      </p:tavLst>
                                    </p:anim>
                                    <p:anim calcmode="lin" valueType="num">
                                      <p:cBhvr>
                                        <p:cTn id="29" dur="500" fill="hold"/>
                                        <p:tgtEl>
                                          <p:spTgt spid="4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68CE28-560A-4261-B52E-132637F32B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1930" y="2860953"/>
            <a:ext cx="2095031" cy="3414900"/>
          </a:xfrm>
          <a:prstGeom prst="rect">
            <a:avLst/>
          </a:prstGeom>
        </p:spPr>
      </p:pic>
      <p:pic>
        <p:nvPicPr>
          <p:cNvPr id="8" name="Picture 7">
            <a:extLst>
              <a:ext uri="{FF2B5EF4-FFF2-40B4-BE49-F238E27FC236}">
                <a16:creationId xmlns:a16="http://schemas.microsoft.com/office/drawing/2014/main" id="{BF0F422E-452C-43DD-9E32-EC2589C85F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617" y="3329680"/>
            <a:ext cx="1482492" cy="1936316"/>
          </a:xfrm>
          <a:prstGeom prst="rect">
            <a:avLst/>
          </a:prstGeom>
        </p:spPr>
      </p:pic>
      <p:pic>
        <p:nvPicPr>
          <p:cNvPr id="11" name="Picture 10">
            <a:extLst>
              <a:ext uri="{FF2B5EF4-FFF2-40B4-BE49-F238E27FC236}">
                <a16:creationId xmlns:a16="http://schemas.microsoft.com/office/drawing/2014/main" id="{2B4D48A5-1DBF-427F-B4A3-2670DB2BEC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2232109" y="4236573"/>
            <a:ext cx="2233108" cy="438351"/>
          </a:xfrm>
          <a:prstGeom prst="rect">
            <a:avLst/>
          </a:prstGeom>
        </p:spPr>
      </p:pic>
      <p:pic>
        <p:nvPicPr>
          <p:cNvPr id="26" name="Picture 25">
            <a:extLst>
              <a:ext uri="{FF2B5EF4-FFF2-40B4-BE49-F238E27FC236}">
                <a16:creationId xmlns:a16="http://schemas.microsoft.com/office/drawing/2014/main" id="{2C266D99-D07D-43B5-B033-A45EE7CD47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8237" y="4384698"/>
            <a:ext cx="1028791" cy="355556"/>
          </a:xfrm>
          <a:prstGeom prst="rect">
            <a:avLst/>
          </a:prstGeom>
        </p:spPr>
      </p:pic>
      <p:pic>
        <p:nvPicPr>
          <p:cNvPr id="27" name="Picture 26">
            <a:extLst>
              <a:ext uri="{FF2B5EF4-FFF2-40B4-BE49-F238E27FC236}">
                <a16:creationId xmlns:a16="http://schemas.microsoft.com/office/drawing/2014/main" id="{CAF612AC-86E7-4529-AE5E-60596CFFA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8237" y="5691209"/>
            <a:ext cx="1028791" cy="355556"/>
          </a:xfrm>
          <a:prstGeom prst="rect">
            <a:avLst/>
          </a:prstGeom>
        </p:spPr>
      </p:pic>
      <p:pic>
        <p:nvPicPr>
          <p:cNvPr id="28" name="Picture 27">
            <a:extLst>
              <a:ext uri="{FF2B5EF4-FFF2-40B4-BE49-F238E27FC236}">
                <a16:creationId xmlns:a16="http://schemas.microsoft.com/office/drawing/2014/main" id="{CB4EA6D6-75AC-4FC0-BDBF-D35AFCC592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54535" y="3115859"/>
            <a:ext cx="1592492" cy="355556"/>
          </a:xfrm>
          <a:prstGeom prst="rect">
            <a:avLst/>
          </a:prstGeom>
        </p:spPr>
      </p:pic>
      <p:grpSp>
        <p:nvGrpSpPr>
          <p:cNvPr id="34" name="Group 33">
            <a:extLst>
              <a:ext uri="{FF2B5EF4-FFF2-40B4-BE49-F238E27FC236}">
                <a16:creationId xmlns:a16="http://schemas.microsoft.com/office/drawing/2014/main" id="{F1CAB94C-F4AE-4D82-8E00-5261FAF6C379}"/>
              </a:ext>
            </a:extLst>
          </p:cNvPr>
          <p:cNvGrpSpPr/>
          <p:nvPr/>
        </p:nvGrpSpPr>
        <p:grpSpPr>
          <a:xfrm>
            <a:off x="7247030" y="2860953"/>
            <a:ext cx="4695825" cy="895350"/>
            <a:chOff x="7246236" y="2216384"/>
            <a:chExt cx="4695825" cy="895350"/>
          </a:xfrm>
        </p:grpSpPr>
        <p:pic>
          <p:nvPicPr>
            <p:cNvPr id="14" name="Picture 13">
              <a:extLst>
                <a:ext uri="{FF2B5EF4-FFF2-40B4-BE49-F238E27FC236}">
                  <a16:creationId xmlns:a16="http://schemas.microsoft.com/office/drawing/2014/main" id="{148851B4-8D07-4C65-8E17-974BDE5282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6236" y="2216384"/>
              <a:ext cx="4695825" cy="895350"/>
            </a:xfrm>
            <a:prstGeom prst="rect">
              <a:avLst/>
            </a:prstGeom>
          </p:spPr>
        </p:pic>
        <p:sp>
          <p:nvSpPr>
            <p:cNvPr id="29" name="Rectangle 28">
              <a:extLst>
                <a:ext uri="{FF2B5EF4-FFF2-40B4-BE49-F238E27FC236}">
                  <a16:creationId xmlns:a16="http://schemas.microsoft.com/office/drawing/2014/main" id="{2D45C172-E519-4C58-BA55-FFD356F57352}"/>
                </a:ext>
              </a:extLst>
            </p:cNvPr>
            <p:cNvSpPr/>
            <p:nvPr/>
          </p:nvSpPr>
          <p:spPr>
            <a:xfrm>
              <a:off x="7982167" y="2472589"/>
              <a:ext cx="2268763" cy="369332"/>
            </a:xfrm>
            <a:prstGeom prst="rect">
              <a:avLst/>
            </a:prstGeom>
          </p:spPr>
          <p:txBody>
            <a:bodyPr wrap="none">
              <a:spAutoFit/>
            </a:bodyPr>
            <a:lstStyle/>
            <a:p>
              <a:r>
                <a:rPr lang="en-GB" dirty="0">
                  <a:solidFill>
                    <a:srgbClr val="D83B01"/>
                  </a:solidFill>
                  <a:latin typeface="Segoe UI Light"/>
                </a:rPr>
                <a:t>Entity recognition skill</a:t>
              </a:r>
            </a:p>
          </p:txBody>
        </p:sp>
      </p:grpSp>
      <p:grpSp>
        <p:nvGrpSpPr>
          <p:cNvPr id="33" name="Group 32">
            <a:extLst>
              <a:ext uri="{FF2B5EF4-FFF2-40B4-BE49-F238E27FC236}">
                <a16:creationId xmlns:a16="http://schemas.microsoft.com/office/drawing/2014/main" id="{148E4D06-F1D9-45B2-B742-FA956329BCC1}"/>
              </a:ext>
            </a:extLst>
          </p:cNvPr>
          <p:cNvGrpSpPr/>
          <p:nvPr/>
        </p:nvGrpSpPr>
        <p:grpSpPr>
          <a:xfrm>
            <a:off x="7247027" y="4114801"/>
            <a:ext cx="4695825" cy="895350"/>
            <a:chOff x="7246233" y="3470232"/>
            <a:chExt cx="4695825" cy="895350"/>
          </a:xfrm>
        </p:grpSpPr>
        <p:pic>
          <p:nvPicPr>
            <p:cNvPr id="24" name="Picture 23">
              <a:extLst>
                <a:ext uri="{FF2B5EF4-FFF2-40B4-BE49-F238E27FC236}">
                  <a16:creationId xmlns:a16="http://schemas.microsoft.com/office/drawing/2014/main" id="{0B6859D0-EE7F-4F8F-8999-BB98679533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6233" y="3470232"/>
              <a:ext cx="4695825" cy="895350"/>
            </a:xfrm>
            <a:prstGeom prst="rect">
              <a:avLst/>
            </a:prstGeom>
          </p:spPr>
        </p:pic>
        <p:sp>
          <p:nvSpPr>
            <p:cNvPr id="30" name="Rectangle 29">
              <a:extLst>
                <a:ext uri="{FF2B5EF4-FFF2-40B4-BE49-F238E27FC236}">
                  <a16:creationId xmlns:a16="http://schemas.microsoft.com/office/drawing/2014/main" id="{EE44DF74-7A2B-40FC-A026-EA3BDD328973}"/>
                </a:ext>
              </a:extLst>
            </p:cNvPr>
            <p:cNvSpPr/>
            <p:nvPr/>
          </p:nvSpPr>
          <p:spPr>
            <a:xfrm>
              <a:off x="7989184" y="3726353"/>
              <a:ext cx="2509020" cy="369332"/>
            </a:xfrm>
            <a:prstGeom prst="rect">
              <a:avLst/>
            </a:prstGeom>
          </p:spPr>
          <p:txBody>
            <a:bodyPr wrap="none">
              <a:spAutoFit/>
            </a:bodyPr>
            <a:lstStyle/>
            <a:p>
              <a:r>
                <a:rPr lang="en-GB" dirty="0">
                  <a:solidFill>
                    <a:srgbClr val="D83B01"/>
                  </a:solidFill>
                  <a:latin typeface="Segoe UI Light"/>
                </a:rPr>
                <a:t>Language detection skill</a:t>
              </a:r>
            </a:p>
          </p:txBody>
        </p:sp>
      </p:grpSp>
      <p:grpSp>
        <p:nvGrpSpPr>
          <p:cNvPr id="32" name="Group 31">
            <a:extLst>
              <a:ext uri="{FF2B5EF4-FFF2-40B4-BE49-F238E27FC236}">
                <a16:creationId xmlns:a16="http://schemas.microsoft.com/office/drawing/2014/main" id="{59E50FBC-A4C5-461C-918D-566DD73E58F8}"/>
              </a:ext>
            </a:extLst>
          </p:cNvPr>
          <p:cNvGrpSpPr/>
          <p:nvPr/>
        </p:nvGrpSpPr>
        <p:grpSpPr>
          <a:xfrm>
            <a:off x="7247027" y="5421312"/>
            <a:ext cx="4695825" cy="895350"/>
            <a:chOff x="7246233" y="4776743"/>
            <a:chExt cx="4695825" cy="895350"/>
          </a:xfrm>
        </p:grpSpPr>
        <p:pic>
          <p:nvPicPr>
            <p:cNvPr id="18" name="Picture 17">
              <a:extLst>
                <a:ext uri="{FF2B5EF4-FFF2-40B4-BE49-F238E27FC236}">
                  <a16:creationId xmlns:a16="http://schemas.microsoft.com/office/drawing/2014/main" id="{F8249040-F59B-46F1-977D-FD7DF053EA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46233" y="4776743"/>
              <a:ext cx="4695825" cy="895350"/>
            </a:xfrm>
            <a:prstGeom prst="rect">
              <a:avLst/>
            </a:prstGeom>
          </p:spPr>
        </p:pic>
        <p:sp>
          <p:nvSpPr>
            <p:cNvPr id="31" name="Rectangle 30">
              <a:extLst>
                <a:ext uri="{FF2B5EF4-FFF2-40B4-BE49-F238E27FC236}">
                  <a16:creationId xmlns:a16="http://schemas.microsoft.com/office/drawing/2014/main" id="{2C79A666-90AF-4348-AEDC-F7BDEB867BB1}"/>
                </a:ext>
              </a:extLst>
            </p:cNvPr>
            <p:cNvSpPr/>
            <p:nvPr/>
          </p:nvSpPr>
          <p:spPr>
            <a:xfrm>
              <a:off x="7873417" y="5027573"/>
              <a:ext cx="2645468" cy="369332"/>
            </a:xfrm>
            <a:prstGeom prst="rect">
              <a:avLst/>
            </a:prstGeom>
          </p:spPr>
          <p:txBody>
            <a:bodyPr wrap="none">
              <a:spAutoFit/>
            </a:bodyPr>
            <a:lstStyle/>
            <a:p>
              <a:r>
                <a:rPr lang="en-GB" dirty="0">
                  <a:solidFill>
                    <a:srgbClr val="D83B01"/>
                  </a:solidFill>
                  <a:latin typeface="Segoe UI Light"/>
                </a:rPr>
                <a:t>Key phrase extraction skill</a:t>
              </a:r>
            </a:p>
          </p:txBody>
        </p:sp>
      </p:grpSp>
      <p:sp>
        <p:nvSpPr>
          <p:cNvPr id="37" name="Rectangle 36">
            <a:extLst>
              <a:ext uri="{FF2B5EF4-FFF2-40B4-BE49-F238E27FC236}">
                <a16:creationId xmlns:a16="http://schemas.microsoft.com/office/drawing/2014/main" id="{EDF1EE89-EC5A-4FBA-84D2-3A312B29DECD}"/>
              </a:ext>
            </a:extLst>
          </p:cNvPr>
          <p:cNvSpPr/>
          <p:nvPr/>
        </p:nvSpPr>
        <p:spPr>
          <a:xfrm>
            <a:off x="579437" y="1386076"/>
            <a:ext cx="6216650" cy="1015663"/>
          </a:xfrm>
          <a:prstGeom prst="rect">
            <a:avLst/>
          </a:prstGeom>
        </p:spPr>
        <p:txBody>
          <a:bodyPr>
            <a:spAutoFit/>
          </a:bodyPr>
          <a:lstStyle/>
          <a:p>
            <a:r>
              <a:rPr lang="en-US" sz="2000" dirty="0">
                <a:solidFill>
                  <a:srgbClr val="002050"/>
                </a:solidFill>
                <a:latin typeface="Segoe UI Light"/>
              </a:rPr>
              <a:t>Cognitive Search </a:t>
            </a:r>
            <a:r>
              <a:rPr lang="en-US" sz="2000" b="1" dirty="0">
                <a:solidFill>
                  <a:srgbClr val="FF0000"/>
                </a:solidFill>
                <a:latin typeface="Segoe UI Light"/>
              </a:rPr>
              <a:t>enrichment pipeline</a:t>
            </a:r>
            <a:r>
              <a:rPr lang="en-US" sz="2000" dirty="0">
                <a:solidFill>
                  <a:srgbClr val="002050"/>
                </a:solidFill>
                <a:latin typeface="Segoe UI Light"/>
              </a:rPr>
              <a:t>: Atomic cognitive processes, aka </a:t>
            </a:r>
            <a:r>
              <a:rPr lang="en-US" sz="2000" b="1" dirty="0">
                <a:solidFill>
                  <a:srgbClr val="FF0000"/>
                </a:solidFill>
                <a:latin typeface="Segoe UI Light"/>
              </a:rPr>
              <a:t>Cognitive Skills</a:t>
            </a:r>
            <a:r>
              <a:rPr lang="en-US" sz="2000" b="1" dirty="0">
                <a:solidFill>
                  <a:srgbClr val="002050"/>
                </a:solidFill>
                <a:latin typeface="Segoe UI Light"/>
              </a:rPr>
              <a:t>, </a:t>
            </a:r>
            <a:r>
              <a:rPr lang="en-US" sz="2000" dirty="0">
                <a:solidFill>
                  <a:srgbClr val="002050"/>
                </a:solidFill>
                <a:latin typeface="Segoe UI Light"/>
              </a:rPr>
              <a:t>applied for each document, creating metadata</a:t>
            </a:r>
          </a:p>
        </p:txBody>
      </p:sp>
      <p:sp>
        <p:nvSpPr>
          <p:cNvPr id="20" name="Title 1">
            <a:extLst>
              <a:ext uri="{FF2B5EF4-FFF2-40B4-BE49-F238E27FC236}">
                <a16:creationId xmlns:a16="http://schemas.microsoft.com/office/drawing/2014/main" id="{FF61AC96-FDFD-4D75-9709-FD65A1DC88D1}"/>
              </a:ext>
            </a:extLst>
          </p:cNvPr>
          <p:cNvSpPr txBox="1">
            <a:spLocks/>
          </p:cNvSpPr>
          <p:nvPr/>
        </p:nvSpPr>
        <p:spPr>
          <a:xfrm>
            <a:off x="274639" y="295275"/>
            <a:ext cx="11889564" cy="917575"/>
          </a:xfrm>
          <a:prstGeom prst="rect">
            <a:avLst/>
          </a:prstGeom>
        </p:spPr>
        <p:txBody>
          <a:bodyPr/>
          <a:lstStyle>
            <a:lvl1pPr algn="l" defTabSz="932470"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200" dirty="0">
                <a:latin typeface="Segoe UI Semibold" panose="020B0702040204020203" pitchFamily="34" charset="0"/>
                <a:cs typeface="Segoe UI Semibold" panose="020B0702040204020203" pitchFamily="34" charset="0"/>
              </a:rPr>
              <a:t>How it works</a:t>
            </a:r>
          </a:p>
        </p:txBody>
      </p:sp>
    </p:spTree>
    <p:custDataLst>
      <p:tags r:id="rId1"/>
    </p:custDataLst>
    <p:extLst>
      <p:ext uri="{BB962C8B-B14F-4D97-AF65-F5344CB8AC3E}">
        <p14:creationId xmlns:p14="http://schemas.microsoft.com/office/powerpoint/2010/main" val="2149620438"/>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Cognitive Search Pipeline</a:t>
            </a: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805875" y="57070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Ingest                         Enrich                                Explore</a:t>
            </a:r>
          </a:p>
        </p:txBody>
      </p:sp>
      <p:pic>
        <p:nvPicPr>
          <p:cNvPr id="13" name="Picture 12">
            <a:extLst>
              <a:ext uri="{FF2B5EF4-FFF2-40B4-BE49-F238E27FC236}">
                <a16:creationId xmlns:a16="http://schemas.microsoft.com/office/drawing/2014/main" id="{45F37A20-2EEC-4995-A12F-AA0F0761241B}"/>
              </a:ext>
            </a:extLst>
          </p:cNvPr>
          <p:cNvPicPr>
            <a:picLocks noChangeAspect="1"/>
          </p:cNvPicPr>
          <p:nvPr/>
        </p:nvPicPr>
        <p:blipFill>
          <a:blip r:embed="rId3"/>
          <a:stretch>
            <a:fillRect/>
          </a:stretch>
        </p:blipFill>
        <p:spPr>
          <a:xfrm>
            <a:off x="308829" y="2948214"/>
            <a:ext cx="1626081" cy="1556885"/>
          </a:xfrm>
          <a:prstGeom prst="rect">
            <a:avLst/>
          </a:prstGeom>
        </p:spPr>
      </p:pic>
      <p:sp>
        <p:nvSpPr>
          <p:cNvPr id="14" name="TextBox 13">
            <a:extLst>
              <a:ext uri="{FF2B5EF4-FFF2-40B4-BE49-F238E27FC236}">
                <a16:creationId xmlns:a16="http://schemas.microsoft.com/office/drawing/2014/main" id="{1A88F970-2941-49D2-8433-F7F02738C1C7}"/>
              </a:ext>
            </a:extLst>
          </p:cNvPr>
          <p:cNvSpPr txBox="1"/>
          <p:nvPr/>
        </p:nvSpPr>
        <p:spPr>
          <a:xfrm>
            <a:off x="474352" y="4505099"/>
            <a:ext cx="1295035" cy="1037207"/>
          </a:xfrm>
          <a:prstGeom prst="rect">
            <a:avLst/>
          </a:prstGeom>
          <a:noFill/>
        </p:spPr>
        <p:txBody>
          <a:bodyPr wrap="non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Data</a:t>
            </a:r>
          </a:p>
          <a:p>
            <a:pPr algn="ctr">
              <a:lnSpc>
                <a:spcPct val="90000"/>
              </a:lnSpc>
              <a:spcAft>
                <a:spcPts val="600"/>
              </a:spcAft>
            </a:pPr>
            <a:r>
              <a:rPr lang="en-GB" sz="2400" dirty="0">
                <a:gradFill>
                  <a:gsLst>
                    <a:gs pos="2917">
                      <a:schemeClr val="tx1"/>
                    </a:gs>
                    <a:gs pos="30000">
                      <a:schemeClr val="tx1"/>
                    </a:gs>
                  </a:gsLst>
                  <a:lin ang="5400000" scaled="0"/>
                </a:gradFill>
              </a:rPr>
              <a:t>Source</a:t>
            </a:r>
          </a:p>
        </p:txBody>
      </p:sp>
      <p:pic>
        <p:nvPicPr>
          <p:cNvPr id="15" name="Picture 14">
            <a:extLst>
              <a:ext uri="{FF2B5EF4-FFF2-40B4-BE49-F238E27FC236}">
                <a16:creationId xmlns:a16="http://schemas.microsoft.com/office/drawing/2014/main" id="{74125C9D-81DC-4C40-B482-9BDF8D14677B}"/>
              </a:ext>
            </a:extLst>
          </p:cNvPr>
          <p:cNvPicPr>
            <a:picLocks noChangeAspect="1"/>
          </p:cNvPicPr>
          <p:nvPr/>
        </p:nvPicPr>
        <p:blipFill>
          <a:blip r:embed="rId4"/>
          <a:stretch>
            <a:fillRect/>
          </a:stretch>
        </p:blipFill>
        <p:spPr>
          <a:xfrm>
            <a:off x="2004226" y="3394916"/>
            <a:ext cx="4705962" cy="1110183"/>
          </a:xfrm>
          <a:prstGeom prst="rect">
            <a:avLst/>
          </a:prstGeom>
        </p:spPr>
      </p:pic>
      <p:pic>
        <p:nvPicPr>
          <p:cNvPr id="16" name="Picture 15">
            <a:extLst>
              <a:ext uri="{FF2B5EF4-FFF2-40B4-BE49-F238E27FC236}">
                <a16:creationId xmlns:a16="http://schemas.microsoft.com/office/drawing/2014/main" id="{A03046D3-8873-42E5-99CB-BF6D865E753D}"/>
              </a:ext>
            </a:extLst>
          </p:cNvPr>
          <p:cNvPicPr>
            <a:picLocks noChangeAspect="1"/>
          </p:cNvPicPr>
          <p:nvPr/>
        </p:nvPicPr>
        <p:blipFill>
          <a:blip r:embed="rId5"/>
          <a:stretch>
            <a:fillRect/>
          </a:stretch>
        </p:blipFill>
        <p:spPr>
          <a:xfrm>
            <a:off x="3719296" y="1622292"/>
            <a:ext cx="2901483" cy="1632795"/>
          </a:xfrm>
          <a:prstGeom prst="rect">
            <a:avLst/>
          </a:prstGeom>
        </p:spPr>
      </p:pic>
      <p:pic>
        <p:nvPicPr>
          <p:cNvPr id="17" name="Picture 16">
            <a:extLst>
              <a:ext uri="{FF2B5EF4-FFF2-40B4-BE49-F238E27FC236}">
                <a16:creationId xmlns:a16="http://schemas.microsoft.com/office/drawing/2014/main" id="{ED90B58B-A0C6-4084-9F21-F4A9C28CE215}"/>
              </a:ext>
            </a:extLst>
          </p:cNvPr>
          <p:cNvPicPr>
            <a:picLocks noChangeAspect="1"/>
          </p:cNvPicPr>
          <p:nvPr/>
        </p:nvPicPr>
        <p:blipFill>
          <a:blip r:embed="rId6"/>
          <a:stretch>
            <a:fillRect/>
          </a:stretch>
        </p:blipFill>
        <p:spPr>
          <a:xfrm>
            <a:off x="6705452" y="2948214"/>
            <a:ext cx="2091285" cy="1556885"/>
          </a:xfrm>
          <a:prstGeom prst="rect">
            <a:avLst/>
          </a:prstGeom>
        </p:spPr>
      </p:pic>
      <p:sp>
        <p:nvSpPr>
          <p:cNvPr id="22" name="TextBox 21">
            <a:extLst>
              <a:ext uri="{FF2B5EF4-FFF2-40B4-BE49-F238E27FC236}">
                <a16:creationId xmlns:a16="http://schemas.microsoft.com/office/drawing/2014/main" id="{3C1E022B-1947-4B8C-BA73-8B2F716CDDC7}"/>
              </a:ext>
            </a:extLst>
          </p:cNvPr>
          <p:cNvSpPr txBox="1"/>
          <p:nvPr/>
        </p:nvSpPr>
        <p:spPr>
          <a:xfrm>
            <a:off x="6620779" y="4505099"/>
            <a:ext cx="1917833" cy="1037207"/>
          </a:xfrm>
          <a:prstGeom prst="rect">
            <a:avLst/>
          </a:prstGeom>
          <a:noFill/>
        </p:spPr>
        <p:txBody>
          <a:bodyPr wrap="non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Enriched </a:t>
            </a:r>
          </a:p>
          <a:p>
            <a:pPr algn="ctr">
              <a:lnSpc>
                <a:spcPct val="90000"/>
              </a:lnSpc>
              <a:spcAft>
                <a:spcPts val="600"/>
              </a:spcAft>
            </a:pPr>
            <a:r>
              <a:rPr lang="en-GB" sz="2400" dirty="0">
                <a:gradFill>
                  <a:gsLst>
                    <a:gs pos="2917">
                      <a:schemeClr val="tx1"/>
                    </a:gs>
                    <a:gs pos="30000">
                      <a:schemeClr val="tx1"/>
                    </a:gs>
                  </a:gsLst>
                  <a:lin ang="5400000" scaled="0"/>
                </a:gradFill>
              </a:rPr>
              <a:t>Documents</a:t>
            </a:r>
          </a:p>
        </p:txBody>
      </p:sp>
      <p:pic>
        <p:nvPicPr>
          <p:cNvPr id="23" name="Picture 22">
            <a:extLst>
              <a:ext uri="{FF2B5EF4-FFF2-40B4-BE49-F238E27FC236}">
                <a16:creationId xmlns:a16="http://schemas.microsoft.com/office/drawing/2014/main" id="{444B87AD-1C27-45C9-AB59-7638BFA174CE}"/>
              </a:ext>
            </a:extLst>
          </p:cNvPr>
          <p:cNvPicPr>
            <a:picLocks noChangeAspect="1"/>
          </p:cNvPicPr>
          <p:nvPr/>
        </p:nvPicPr>
        <p:blipFill>
          <a:blip r:embed="rId7"/>
          <a:stretch>
            <a:fillRect/>
          </a:stretch>
        </p:blipFill>
        <p:spPr>
          <a:xfrm>
            <a:off x="8946173" y="3423280"/>
            <a:ext cx="1698170" cy="1049513"/>
          </a:xfrm>
          <a:prstGeom prst="rect">
            <a:avLst/>
          </a:prstGeom>
        </p:spPr>
      </p:pic>
      <p:pic>
        <p:nvPicPr>
          <p:cNvPr id="24" name="Picture 23">
            <a:extLst>
              <a:ext uri="{FF2B5EF4-FFF2-40B4-BE49-F238E27FC236}">
                <a16:creationId xmlns:a16="http://schemas.microsoft.com/office/drawing/2014/main" id="{7FEED981-8107-4194-B618-67F1DBF1F8AC}"/>
              </a:ext>
            </a:extLst>
          </p:cNvPr>
          <p:cNvPicPr>
            <a:picLocks noChangeAspect="1"/>
          </p:cNvPicPr>
          <p:nvPr/>
        </p:nvPicPr>
        <p:blipFill>
          <a:blip r:embed="rId8"/>
          <a:stretch>
            <a:fillRect/>
          </a:stretch>
        </p:blipFill>
        <p:spPr>
          <a:xfrm>
            <a:off x="10852341" y="3255087"/>
            <a:ext cx="1343035" cy="1385898"/>
          </a:xfrm>
          <a:prstGeom prst="rect">
            <a:avLst/>
          </a:prstGeom>
        </p:spPr>
      </p:pic>
    </p:spTree>
    <p:extLst>
      <p:ext uri="{BB962C8B-B14F-4D97-AF65-F5344CB8AC3E}">
        <p14:creationId xmlns:p14="http://schemas.microsoft.com/office/powerpoint/2010/main" val="216671323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Cognitive Search Pipeline</a:t>
            </a: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805875" y="57070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Ingest                         Enrich                                Explore</a:t>
            </a:r>
          </a:p>
        </p:txBody>
      </p:sp>
      <p:pic>
        <p:nvPicPr>
          <p:cNvPr id="6" name="Picture 5">
            <a:extLst>
              <a:ext uri="{FF2B5EF4-FFF2-40B4-BE49-F238E27FC236}">
                <a16:creationId xmlns:a16="http://schemas.microsoft.com/office/drawing/2014/main" id="{A4DD2EE3-FD2D-4BC4-A682-C197FC90D7F3}"/>
              </a:ext>
            </a:extLst>
          </p:cNvPr>
          <p:cNvPicPr>
            <a:picLocks noChangeAspect="1"/>
          </p:cNvPicPr>
          <p:nvPr/>
        </p:nvPicPr>
        <p:blipFill>
          <a:blip r:embed="rId3"/>
          <a:stretch>
            <a:fillRect/>
          </a:stretch>
        </p:blipFill>
        <p:spPr>
          <a:xfrm>
            <a:off x="137319" y="2162913"/>
            <a:ext cx="12161835" cy="2668697"/>
          </a:xfrm>
          <a:prstGeom prst="rect">
            <a:avLst/>
          </a:prstGeom>
        </p:spPr>
      </p:pic>
    </p:spTree>
    <p:extLst>
      <p:ext uri="{BB962C8B-B14F-4D97-AF65-F5344CB8AC3E}">
        <p14:creationId xmlns:p14="http://schemas.microsoft.com/office/powerpoint/2010/main" val="81506506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Cognitive Skills</a:t>
            </a:r>
          </a:p>
        </p:txBody>
      </p:sp>
      <p:sp>
        <p:nvSpPr>
          <p:cNvPr id="18" name="TextBox 17">
            <a:extLst>
              <a:ext uri="{FF2B5EF4-FFF2-40B4-BE49-F238E27FC236}">
                <a16:creationId xmlns:a16="http://schemas.microsoft.com/office/drawing/2014/main" id="{093BF432-648B-476A-BDC9-26F52B5B11B8}"/>
              </a:ext>
            </a:extLst>
          </p:cNvPr>
          <p:cNvSpPr txBox="1"/>
          <p:nvPr/>
        </p:nvSpPr>
        <p:spPr>
          <a:xfrm>
            <a:off x="2179637" y="2125662"/>
            <a:ext cx="2327368" cy="26745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Create: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Data source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Skillset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Indexer</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A0B70BAC-72E7-428C-835D-6917D70F20C5}"/>
              </a:ext>
            </a:extLst>
          </p:cNvPr>
          <p:cNvSpPr txBox="1"/>
          <p:nvPr/>
        </p:nvSpPr>
        <p:spPr>
          <a:xfrm>
            <a:off x="5532443" y="2125662"/>
            <a:ext cx="2164268" cy="449046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Run: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Indexer</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Ingest</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Enrich</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Execution Status Check</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Results Check</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20" name="TextBox 19">
            <a:extLst>
              <a:ext uri="{FF2B5EF4-FFF2-40B4-BE49-F238E27FC236}">
                <a16:creationId xmlns:a16="http://schemas.microsoft.com/office/drawing/2014/main" id="{8944BD0F-A97F-4A70-B43F-D0F109CC2256}"/>
              </a:ext>
            </a:extLst>
          </p:cNvPr>
          <p:cNvSpPr txBox="1"/>
          <p:nvPr/>
        </p:nvSpPr>
        <p:spPr>
          <a:xfrm>
            <a:off x="8961437" y="2195028"/>
            <a:ext cx="3202766" cy="2674578"/>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Query:</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Search </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API</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Explorer</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.NET SDK</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8" name="Arrow: Striped Right 7">
            <a:extLst>
              <a:ext uri="{FF2B5EF4-FFF2-40B4-BE49-F238E27FC236}">
                <a16:creationId xmlns:a16="http://schemas.microsoft.com/office/drawing/2014/main" id="{72A9F321-6D74-40AE-8DCA-317A24BD6657}"/>
              </a:ext>
            </a:extLst>
          </p:cNvPr>
          <p:cNvSpPr/>
          <p:nvPr/>
        </p:nvSpPr>
        <p:spPr bwMode="auto">
          <a:xfrm>
            <a:off x="805875" y="13636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Ingest                         Enrich                                Explore</a:t>
            </a:r>
          </a:p>
        </p:txBody>
      </p:sp>
    </p:spTree>
    <p:extLst>
      <p:ext uri="{BB962C8B-B14F-4D97-AF65-F5344CB8AC3E}">
        <p14:creationId xmlns:p14="http://schemas.microsoft.com/office/powerpoint/2010/main" val="22247624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Old High Level Architecture</a:t>
            </a:r>
          </a:p>
        </p:txBody>
      </p:sp>
      <p:sp>
        <p:nvSpPr>
          <p:cNvPr id="4" name="Flowchart: Magnetic Disk 3">
            <a:extLst>
              <a:ext uri="{FF2B5EF4-FFF2-40B4-BE49-F238E27FC236}">
                <a16:creationId xmlns:a16="http://schemas.microsoft.com/office/drawing/2014/main" id="{2264B607-07EF-4154-B38A-EF0695A0D81E}"/>
              </a:ext>
            </a:extLst>
          </p:cNvPr>
          <p:cNvSpPr/>
          <p:nvPr/>
        </p:nvSpPr>
        <p:spPr bwMode="auto">
          <a:xfrm>
            <a:off x="350837" y="3560170"/>
            <a:ext cx="1066800" cy="10668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a:t>
            </a:r>
          </a:p>
        </p:txBody>
      </p:sp>
      <p:sp>
        <p:nvSpPr>
          <p:cNvPr id="6" name="Rectangle 5">
            <a:extLst>
              <a:ext uri="{FF2B5EF4-FFF2-40B4-BE49-F238E27FC236}">
                <a16:creationId xmlns:a16="http://schemas.microsoft.com/office/drawing/2014/main" id="{91AEBDCF-C6E2-44C5-BA76-7D131137ABD8}"/>
              </a:ext>
            </a:extLst>
          </p:cNvPr>
          <p:cNvSpPr/>
          <p:nvPr/>
        </p:nvSpPr>
        <p:spPr bwMode="auto">
          <a:xfrm>
            <a:off x="2276861" y="3607577"/>
            <a:ext cx="1447800" cy="9906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7" name="Cloud 6">
            <a:extLst>
              <a:ext uri="{FF2B5EF4-FFF2-40B4-BE49-F238E27FC236}">
                <a16:creationId xmlns:a16="http://schemas.microsoft.com/office/drawing/2014/main" id="{D5AA7C5C-C5A2-4E83-94EB-5DDB3A7C9915}"/>
              </a:ext>
            </a:extLst>
          </p:cNvPr>
          <p:cNvSpPr/>
          <p:nvPr/>
        </p:nvSpPr>
        <p:spPr bwMode="auto">
          <a:xfrm>
            <a:off x="1457716" y="1510086"/>
            <a:ext cx="3086090" cy="1236330"/>
          </a:xfrm>
          <a:prstGeom prst="clou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Cognitive Services APIs</a:t>
            </a:r>
          </a:p>
        </p:txBody>
      </p:sp>
      <p:sp>
        <p:nvSpPr>
          <p:cNvPr id="8" name="Rectangle 7">
            <a:extLst>
              <a:ext uri="{FF2B5EF4-FFF2-40B4-BE49-F238E27FC236}">
                <a16:creationId xmlns:a16="http://schemas.microsoft.com/office/drawing/2014/main" id="{CFCD0604-CB87-40F3-A693-7697C418A825}"/>
              </a:ext>
            </a:extLst>
          </p:cNvPr>
          <p:cNvSpPr/>
          <p:nvPr/>
        </p:nvSpPr>
        <p:spPr bwMode="auto">
          <a:xfrm>
            <a:off x="4574577" y="3588161"/>
            <a:ext cx="1447800" cy="9906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Job</a:t>
            </a:r>
          </a:p>
        </p:txBody>
      </p:sp>
      <p:sp>
        <p:nvSpPr>
          <p:cNvPr id="10" name="Oval 9">
            <a:extLst>
              <a:ext uri="{FF2B5EF4-FFF2-40B4-BE49-F238E27FC236}">
                <a16:creationId xmlns:a16="http://schemas.microsoft.com/office/drawing/2014/main" id="{3CD6DC49-0211-4C0F-9527-E73494082C77}"/>
              </a:ext>
            </a:extLst>
          </p:cNvPr>
          <p:cNvSpPr/>
          <p:nvPr/>
        </p:nvSpPr>
        <p:spPr bwMode="auto">
          <a:xfrm>
            <a:off x="6930672" y="3435760"/>
            <a:ext cx="1937740" cy="13716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Search</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AB5169DE-3E60-4223-A883-042FE82A1A48}"/>
              </a:ext>
            </a:extLst>
          </p:cNvPr>
          <p:cNvCxnSpPr>
            <a:stCxn id="4" idx="4"/>
            <a:endCxn id="6" idx="1"/>
          </p:cNvCxnSpPr>
          <p:nvPr/>
        </p:nvCxnSpPr>
        <p:spPr>
          <a:xfrm>
            <a:off x="1417637" y="4093570"/>
            <a:ext cx="859224" cy="93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C63924A-B565-4AA1-A83E-3B03EC39D0F3}"/>
              </a:ext>
            </a:extLst>
          </p:cNvPr>
          <p:cNvCxnSpPr>
            <a:cxnSpLocks/>
            <a:stCxn id="6" idx="0"/>
            <a:endCxn id="7" idx="1"/>
          </p:cNvCxnSpPr>
          <p:nvPr/>
        </p:nvCxnSpPr>
        <p:spPr>
          <a:xfrm flipV="1">
            <a:off x="3000761" y="2745100"/>
            <a:ext cx="0" cy="8624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9D73E-D8BB-4E79-BFB2-0C688458D7DE}"/>
              </a:ext>
            </a:extLst>
          </p:cNvPr>
          <p:cNvCxnSpPr>
            <a:cxnSpLocks/>
          </p:cNvCxnSpPr>
          <p:nvPr/>
        </p:nvCxnSpPr>
        <p:spPr>
          <a:xfrm>
            <a:off x="3170237" y="2749960"/>
            <a:ext cx="0" cy="8718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C3E81F-B5BB-4427-9092-B873B91F0B10}"/>
              </a:ext>
            </a:extLst>
          </p:cNvPr>
          <p:cNvCxnSpPr>
            <a:cxnSpLocks/>
          </p:cNvCxnSpPr>
          <p:nvPr/>
        </p:nvCxnSpPr>
        <p:spPr>
          <a:xfrm>
            <a:off x="3724661" y="3969160"/>
            <a:ext cx="849916"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576F73E-8C0C-4539-BE2E-1147C5AC10B2}"/>
              </a:ext>
            </a:extLst>
          </p:cNvPr>
          <p:cNvCxnSpPr>
            <a:cxnSpLocks/>
          </p:cNvCxnSpPr>
          <p:nvPr/>
        </p:nvCxnSpPr>
        <p:spPr>
          <a:xfrm flipH="1">
            <a:off x="3724661" y="4197761"/>
            <a:ext cx="84991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72FBED8-0B63-45F2-A264-A9CF94BDCCB5}"/>
              </a:ext>
            </a:extLst>
          </p:cNvPr>
          <p:cNvCxnSpPr>
            <a:cxnSpLocks/>
          </p:cNvCxnSpPr>
          <p:nvPr/>
        </p:nvCxnSpPr>
        <p:spPr>
          <a:xfrm>
            <a:off x="6043788" y="4121560"/>
            <a:ext cx="849916"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C2C0E47-2C7F-41F4-98AD-26BCAFA6FDD3}"/>
              </a:ext>
            </a:extLst>
          </p:cNvPr>
          <p:cNvSpPr txBox="1"/>
          <p:nvPr/>
        </p:nvSpPr>
        <p:spPr>
          <a:xfrm>
            <a:off x="350837" y="5007969"/>
            <a:ext cx="3810000" cy="1689693"/>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Challenges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Development</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Costs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Latency</a:t>
            </a:r>
          </a:p>
        </p:txBody>
      </p:sp>
      <p:sp>
        <p:nvSpPr>
          <p:cNvPr id="41" name="Explosion: 8 Points 40">
            <a:extLst>
              <a:ext uri="{FF2B5EF4-FFF2-40B4-BE49-F238E27FC236}">
                <a16:creationId xmlns:a16="http://schemas.microsoft.com/office/drawing/2014/main" id="{33FA86C8-A475-4A67-876A-CA38592AD293}"/>
              </a:ext>
            </a:extLst>
          </p:cNvPr>
          <p:cNvSpPr/>
          <p:nvPr/>
        </p:nvSpPr>
        <p:spPr bwMode="auto">
          <a:xfrm>
            <a:off x="9494837" y="3474694"/>
            <a:ext cx="2667000" cy="162309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Explore</a:t>
            </a:r>
          </a:p>
        </p:txBody>
      </p:sp>
      <p:cxnSp>
        <p:nvCxnSpPr>
          <p:cNvPr id="42" name="Straight Arrow Connector 41">
            <a:extLst>
              <a:ext uri="{FF2B5EF4-FFF2-40B4-BE49-F238E27FC236}">
                <a16:creationId xmlns:a16="http://schemas.microsoft.com/office/drawing/2014/main" id="{A67AF449-B89D-476D-BE05-867DE579623D}"/>
              </a:ext>
            </a:extLst>
          </p:cNvPr>
          <p:cNvCxnSpPr>
            <a:cxnSpLocks/>
            <a:stCxn id="10" idx="6"/>
            <a:endCxn id="41" idx="1"/>
          </p:cNvCxnSpPr>
          <p:nvPr/>
        </p:nvCxnSpPr>
        <p:spPr>
          <a:xfrm>
            <a:off x="8868412" y="4121560"/>
            <a:ext cx="626425" cy="4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Flowchart: Magnetic Disk 47">
            <a:extLst>
              <a:ext uri="{FF2B5EF4-FFF2-40B4-BE49-F238E27FC236}">
                <a16:creationId xmlns:a16="http://schemas.microsoft.com/office/drawing/2014/main" id="{06935AB5-6CA7-4116-82ED-FA4B142292B9}"/>
              </a:ext>
            </a:extLst>
          </p:cNvPr>
          <p:cNvSpPr/>
          <p:nvPr/>
        </p:nvSpPr>
        <p:spPr bwMode="auto">
          <a:xfrm>
            <a:off x="4781928" y="1678300"/>
            <a:ext cx="1066800" cy="10668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Blob</a:t>
            </a:r>
          </a:p>
        </p:txBody>
      </p:sp>
      <p:cxnSp>
        <p:nvCxnSpPr>
          <p:cNvPr id="49" name="Straight Arrow Connector 48">
            <a:extLst>
              <a:ext uri="{FF2B5EF4-FFF2-40B4-BE49-F238E27FC236}">
                <a16:creationId xmlns:a16="http://schemas.microsoft.com/office/drawing/2014/main" id="{0A11E103-3423-40BB-BA07-C08D3E37CE92}"/>
              </a:ext>
            </a:extLst>
          </p:cNvPr>
          <p:cNvCxnSpPr>
            <a:cxnSpLocks/>
          </p:cNvCxnSpPr>
          <p:nvPr/>
        </p:nvCxnSpPr>
        <p:spPr>
          <a:xfrm flipV="1">
            <a:off x="5210561" y="2749960"/>
            <a:ext cx="0" cy="8624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450B4C5-A7C1-424D-8815-033F62EAE351}"/>
              </a:ext>
            </a:extLst>
          </p:cNvPr>
          <p:cNvCxnSpPr>
            <a:cxnSpLocks/>
          </p:cNvCxnSpPr>
          <p:nvPr/>
        </p:nvCxnSpPr>
        <p:spPr>
          <a:xfrm>
            <a:off x="5380037" y="2754820"/>
            <a:ext cx="0" cy="8718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9160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New High Level Architecture</a:t>
            </a:r>
          </a:p>
        </p:txBody>
      </p:sp>
      <p:sp>
        <p:nvSpPr>
          <p:cNvPr id="4" name="Flowchart: Magnetic Disk 3">
            <a:extLst>
              <a:ext uri="{FF2B5EF4-FFF2-40B4-BE49-F238E27FC236}">
                <a16:creationId xmlns:a16="http://schemas.microsoft.com/office/drawing/2014/main" id="{2264B607-07EF-4154-B38A-EF0695A0D81E}"/>
              </a:ext>
            </a:extLst>
          </p:cNvPr>
          <p:cNvSpPr/>
          <p:nvPr/>
        </p:nvSpPr>
        <p:spPr bwMode="auto">
          <a:xfrm>
            <a:off x="350837" y="3393072"/>
            <a:ext cx="1066800" cy="10668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a:t>
            </a:r>
          </a:p>
        </p:txBody>
      </p:sp>
      <p:sp>
        <p:nvSpPr>
          <p:cNvPr id="10" name="Oval 9">
            <a:extLst>
              <a:ext uri="{FF2B5EF4-FFF2-40B4-BE49-F238E27FC236}">
                <a16:creationId xmlns:a16="http://schemas.microsoft.com/office/drawing/2014/main" id="{3CD6DC49-0211-4C0F-9527-E73494082C77}"/>
              </a:ext>
            </a:extLst>
          </p:cNvPr>
          <p:cNvSpPr/>
          <p:nvPr/>
        </p:nvSpPr>
        <p:spPr bwMode="auto">
          <a:xfrm>
            <a:off x="4585297" y="3268662"/>
            <a:ext cx="1937740" cy="13716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Search</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AB5169DE-3E60-4223-A883-042FE82A1A48}"/>
              </a:ext>
            </a:extLst>
          </p:cNvPr>
          <p:cNvCxnSpPr>
            <a:cxnSpLocks/>
            <a:stCxn id="4" idx="4"/>
            <a:endCxn id="10" idx="2"/>
          </p:cNvCxnSpPr>
          <p:nvPr/>
        </p:nvCxnSpPr>
        <p:spPr>
          <a:xfrm>
            <a:off x="1417637" y="3926472"/>
            <a:ext cx="3167660" cy="2799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C2C0E47-2C7F-41F4-98AD-26BCAFA6FDD3}"/>
              </a:ext>
            </a:extLst>
          </p:cNvPr>
          <p:cNvSpPr txBox="1"/>
          <p:nvPr/>
        </p:nvSpPr>
        <p:spPr>
          <a:xfrm>
            <a:off x="274637" y="4917071"/>
            <a:ext cx="3810000" cy="1689693"/>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Challenges</a:t>
            </a:r>
          </a:p>
          <a:p>
            <a:pPr marL="342900" indent="-342900">
              <a:lnSpc>
                <a:spcPct val="90000"/>
              </a:lnSpc>
              <a:spcAft>
                <a:spcPts val="600"/>
              </a:spcAft>
              <a:buFont typeface="Arial" panose="020B0604020202020204" pitchFamily="34" charset="0"/>
              <a:buChar char="•"/>
            </a:pPr>
            <a:r>
              <a:rPr lang="en-US" sz="2000" strike="sngStrike" dirty="0">
                <a:gradFill>
                  <a:gsLst>
                    <a:gs pos="2917">
                      <a:schemeClr val="tx1"/>
                    </a:gs>
                    <a:gs pos="30000">
                      <a:schemeClr val="tx1"/>
                    </a:gs>
                  </a:gsLst>
                  <a:lin ang="5400000" scaled="0"/>
                </a:gradFill>
                <a:latin typeface="+mj-lt"/>
              </a:rPr>
              <a:t>Development</a:t>
            </a:r>
          </a:p>
          <a:p>
            <a:pPr marL="342900" indent="-342900">
              <a:lnSpc>
                <a:spcPct val="90000"/>
              </a:lnSpc>
              <a:spcAft>
                <a:spcPts val="600"/>
              </a:spcAft>
              <a:buFont typeface="Arial" panose="020B0604020202020204" pitchFamily="34" charset="0"/>
              <a:buChar char="•"/>
            </a:pPr>
            <a:r>
              <a:rPr lang="en-US" sz="2000" strike="sngStrike" dirty="0">
                <a:gradFill>
                  <a:gsLst>
                    <a:gs pos="2917">
                      <a:schemeClr val="tx1"/>
                    </a:gs>
                    <a:gs pos="30000">
                      <a:schemeClr val="tx1"/>
                    </a:gs>
                  </a:gsLst>
                  <a:lin ang="5400000" scaled="0"/>
                </a:gradFill>
                <a:latin typeface="+mj-lt"/>
              </a:rPr>
              <a:t>Costs</a:t>
            </a:r>
          </a:p>
          <a:p>
            <a:pPr marL="342900" indent="-342900">
              <a:lnSpc>
                <a:spcPct val="90000"/>
              </a:lnSpc>
              <a:spcAft>
                <a:spcPts val="600"/>
              </a:spcAft>
              <a:buFont typeface="Arial" panose="020B0604020202020204" pitchFamily="34" charset="0"/>
              <a:buChar char="•"/>
            </a:pPr>
            <a:r>
              <a:rPr lang="en-US" sz="2000" strike="sngStrike" dirty="0">
                <a:gradFill>
                  <a:gsLst>
                    <a:gs pos="2917">
                      <a:schemeClr val="tx1"/>
                    </a:gs>
                    <a:gs pos="30000">
                      <a:schemeClr val="tx1"/>
                    </a:gs>
                  </a:gsLst>
                  <a:lin ang="5400000" scaled="0"/>
                </a:gradFill>
                <a:latin typeface="+mj-lt"/>
              </a:rPr>
              <a:t>Latency</a:t>
            </a:r>
          </a:p>
        </p:txBody>
      </p:sp>
      <p:sp>
        <p:nvSpPr>
          <p:cNvPr id="41" name="Explosion: 8 Points 40">
            <a:extLst>
              <a:ext uri="{FF2B5EF4-FFF2-40B4-BE49-F238E27FC236}">
                <a16:creationId xmlns:a16="http://schemas.microsoft.com/office/drawing/2014/main" id="{33FA86C8-A475-4A67-876A-CA38592AD293}"/>
              </a:ext>
            </a:extLst>
          </p:cNvPr>
          <p:cNvSpPr/>
          <p:nvPr/>
        </p:nvSpPr>
        <p:spPr bwMode="auto">
          <a:xfrm>
            <a:off x="9494837" y="3307596"/>
            <a:ext cx="2667000" cy="162309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Explore</a:t>
            </a:r>
          </a:p>
        </p:txBody>
      </p:sp>
      <p:cxnSp>
        <p:nvCxnSpPr>
          <p:cNvPr id="42" name="Straight Arrow Connector 41">
            <a:extLst>
              <a:ext uri="{FF2B5EF4-FFF2-40B4-BE49-F238E27FC236}">
                <a16:creationId xmlns:a16="http://schemas.microsoft.com/office/drawing/2014/main" id="{A67AF449-B89D-476D-BE05-867DE579623D}"/>
              </a:ext>
            </a:extLst>
          </p:cNvPr>
          <p:cNvCxnSpPr>
            <a:cxnSpLocks/>
            <a:stCxn id="10" idx="6"/>
            <a:endCxn id="41" idx="1"/>
          </p:cNvCxnSpPr>
          <p:nvPr/>
        </p:nvCxnSpPr>
        <p:spPr>
          <a:xfrm>
            <a:off x="6523037" y="3954462"/>
            <a:ext cx="2971800" cy="4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0AD6FA9-23B2-4CED-905C-20C063242354}"/>
              </a:ext>
            </a:extLst>
          </p:cNvPr>
          <p:cNvSpPr txBox="1"/>
          <p:nvPr/>
        </p:nvSpPr>
        <p:spPr>
          <a:xfrm>
            <a:off x="3779837" y="4868862"/>
            <a:ext cx="3810000"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Cognitive Search Pipeline</a:t>
            </a:r>
            <a:endParaRPr lang="en-US" sz="2000" strike="sngStrike" dirty="0">
              <a:gradFill>
                <a:gsLst>
                  <a:gs pos="2917">
                    <a:schemeClr val="tx1"/>
                  </a:gs>
                  <a:gs pos="30000">
                    <a:schemeClr val="tx1"/>
                  </a:gs>
                </a:gsLst>
                <a:lin ang="5400000" scaled="0"/>
              </a:gradFill>
              <a:latin typeface="+mj-lt"/>
            </a:endParaRPr>
          </a:p>
        </p:txBody>
      </p:sp>
      <p:sp>
        <p:nvSpPr>
          <p:cNvPr id="21" name="TextBox 20">
            <a:extLst>
              <a:ext uri="{FF2B5EF4-FFF2-40B4-BE49-F238E27FC236}">
                <a16:creationId xmlns:a16="http://schemas.microsoft.com/office/drawing/2014/main" id="{46C48BB5-1859-4B2E-9584-849D05BE1900}"/>
              </a:ext>
            </a:extLst>
          </p:cNvPr>
          <p:cNvSpPr txBox="1"/>
          <p:nvPr/>
        </p:nvSpPr>
        <p:spPr>
          <a:xfrm>
            <a:off x="9799637" y="4963759"/>
            <a:ext cx="2509150" cy="1314206"/>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Portal, Azure Search APIs</a:t>
            </a:r>
          </a:p>
          <a:p>
            <a:pPr>
              <a:lnSpc>
                <a:spcPct val="90000"/>
              </a:lnSpc>
              <a:spcAft>
                <a:spcPts val="600"/>
              </a:spcAft>
            </a:pPr>
            <a:endParaRPr lang="en-US" sz="2000" strike="sngStrike"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8548191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a:xfrm>
            <a:off x="274640" y="303787"/>
            <a:ext cx="5486399" cy="766364"/>
          </a:xfrm>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4" name="Slide Number Placeholder 3">
            <a:extLst>
              <a:ext uri="{FF2B5EF4-FFF2-40B4-BE49-F238E27FC236}">
                <a16:creationId xmlns:a16="http://schemas.microsoft.com/office/drawing/2014/main" id="{3674BB60-F169-45EF-B55C-6F71D39376CE}"/>
              </a:ext>
            </a:extLst>
          </p:cNvPr>
          <p:cNvSpPr>
            <a:spLocks noGrp="1"/>
          </p:cNvSpPr>
          <p:nvPr>
            <p:ph type="sldNum" sz="quarter" idx="4"/>
          </p:nvPr>
        </p:nvSpPr>
        <p:spPr>
          <a:xfrm>
            <a:off x="350837" y="6600507"/>
            <a:ext cx="2901950" cy="371475"/>
          </a:xfrm>
        </p:spPr>
        <p:txBody>
          <a:bodyPr/>
          <a:lstStyle/>
          <a:p>
            <a:fld id="{0E05EA2D-13DB-4BA1-9DA1-8ED54A2EECC2}" type="slidenum">
              <a:rPr lang="en-US" smtClean="0"/>
              <a:pPr/>
              <a:t>26</a:t>
            </a:fld>
            <a:endParaRPr lang="en-US"/>
          </a:p>
        </p:txBody>
      </p:sp>
      <p:pic>
        <p:nvPicPr>
          <p:cNvPr id="7" name="Picture 6">
            <a:extLst>
              <a:ext uri="{FF2B5EF4-FFF2-40B4-BE49-F238E27FC236}">
                <a16:creationId xmlns:a16="http://schemas.microsoft.com/office/drawing/2014/main" id="{771ECED2-F4B0-4CA6-8099-F9769B1FF2F9}"/>
              </a:ext>
            </a:extLst>
          </p:cNvPr>
          <p:cNvPicPr>
            <a:picLocks noChangeAspect="1"/>
          </p:cNvPicPr>
          <p:nvPr/>
        </p:nvPicPr>
        <p:blipFill>
          <a:blip r:embed="rId2"/>
          <a:stretch>
            <a:fillRect/>
          </a:stretch>
        </p:blipFill>
        <p:spPr>
          <a:xfrm>
            <a:off x="6294437" y="1516062"/>
            <a:ext cx="5969516" cy="4373592"/>
          </a:xfrm>
          <a:prstGeom prst="rect">
            <a:avLst/>
          </a:prstGeom>
        </p:spPr>
      </p:pic>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5486399" cy="3958007"/>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latin typeface="+mj-lt"/>
              </a:rPr>
              <a:t>Supplement the indexes with:</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Natural Language Processing</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Custom Analyzers (50+ Languages)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Fuzzy Search</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Filtered Search</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Scoring Profiles</a:t>
            </a:r>
          </a:p>
          <a:p>
            <a:pPr marL="342900" indent="-342900">
              <a:lnSpc>
                <a:spcPct val="90000"/>
              </a:lnSpc>
              <a:spcAft>
                <a:spcPts val="600"/>
              </a:spcAft>
              <a:buFont typeface="Arial" panose="020B0604020202020204" pitchFamily="34" charset="0"/>
              <a:buChar char="•"/>
            </a:pPr>
            <a:r>
              <a:rPr lang="en-US" sz="2400" dirty="0">
                <a:latin typeface="+mj-lt"/>
              </a:rPr>
              <a:t>Autocomplete</a:t>
            </a:r>
          </a:p>
          <a:p>
            <a:pPr marL="342900" indent="-342900">
              <a:lnSpc>
                <a:spcPct val="90000"/>
              </a:lnSpc>
              <a:spcAft>
                <a:spcPts val="600"/>
              </a:spcAft>
              <a:buFont typeface="Arial" panose="020B0604020202020204" pitchFamily="34" charset="0"/>
              <a:buChar char="•"/>
            </a:pPr>
            <a:r>
              <a:rPr lang="en-US" sz="2400" dirty="0">
                <a:latin typeface="+mj-lt"/>
              </a:rPr>
              <a:t>Synonymous</a:t>
            </a:r>
          </a:p>
        </p:txBody>
      </p:sp>
    </p:spTree>
    <p:extLst>
      <p:ext uri="{BB962C8B-B14F-4D97-AF65-F5344CB8AC3E}">
        <p14:creationId xmlns:p14="http://schemas.microsoft.com/office/powerpoint/2010/main" val="111494490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3"/>
            <a:ext cx="9672927" cy="3317831"/>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Results are </a:t>
            </a:r>
            <a:r>
              <a:rPr lang="en-US" sz="2800" b="1" dirty="0">
                <a:gradFill>
                  <a:gsLst>
                    <a:gs pos="2917">
                      <a:schemeClr val="tx1"/>
                    </a:gs>
                    <a:gs pos="30000">
                      <a:schemeClr val="tx1"/>
                    </a:gs>
                  </a:gsLst>
                  <a:lin ang="5400000" scaled="0"/>
                </a:gradFill>
                <a:latin typeface="+mj-lt"/>
              </a:rPr>
              <a:t>always </a:t>
            </a:r>
            <a:r>
              <a:rPr lang="en-US" sz="2800" dirty="0">
                <a:gradFill>
                  <a:gsLst>
                    <a:gs pos="2917">
                      <a:schemeClr val="tx1"/>
                    </a:gs>
                    <a:gs pos="30000">
                      <a:schemeClr val="tx1"/>
                    </a:gs>
                  </a:gsLst>
                  <a:lin ang="5400000" scaled="0"/>
                </a:gradFill>
                <a:latin typeface="+mj-lt"/>
              </a:rPr>
              <a:t>loaded into an Azure Search Index. But you can do extra Analytics: Create a Custom Skill to save the enriched metadata:</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CosmosDB</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Azure SQL json column</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Blob Storage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Others</a:t>
            </a:r>
          </a:p>
        </p:txBody>
      </p:sp>
      <p:sp>
        <p:nvSpPr>
          <p:cNvPr id="6" name="Explosion: 8 Points 5">
            <a:extLst>
              <a:ext uri="{FF2B5EF4-FFF2-40B4-BE49-F238E27FC236}">
                <a16:creationId xmlns:a16="http://schemas.microsoft.com/office/drawing/2014/main" id="{5144988E-9077-423B-85CB-95E429801D22}"/>
              </a:ext>
            </a:extLst>
          </p:cNvPr>
          <p:cNvSpPr/>
          <p:nvPr/>
        </p:nvSpPr>
        <p:spPr bwMode="auto">
          <a:xfrm>
            <a:off x="5609820" y="2659973"/>
            <a:ext cx="5181600" cy="3570450"/>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Roadmap: Metadata Store! Automatic export of the enriched metadata</a:t>
            </a:r>
          </a:p>
        </p:txBody>
      </p:sp>
    </p:spTree>
    <p:extLst>
      <p:ext uri="{BB962C8B-B14F-4D97-AF65-F5344CB8AC3E}">
        <p14:creationId xmlns:p14="http://schemas.microsoft.com/office/powerpoint/2010/main" val="3776116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3"/>
            <a:ext cx="9672927" cy="4324261"/>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Clear Business requirements</a:t>
            </a:r>
          </a:p>
          <a:p>
            <a:pPr>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SQL Server on-prem is supported but not recommended</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Performance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SQL Server open to the internet</a:t>
            </a:r>
          </a:p>
          <a:p>
            <a:pPr marL="923571" lvl="1" indent="-457200">
              <a:lnSpc>
                <a:spcPct val="90000"/>
              </a:lnSpc>
              <a:spcAft>
                <a:spcPts val="600"/>
              </a:spcAft>
              <a:buFont typeface="Arial" panose="020B0604020202020204" pitchFamily="34" charset="0"/>
              <a:buChar char="•"/>
            </a:pPr>
            <a:r>
              <a:rPr lang="en-US" sz="2800" b="1" dirty="0">
                <a:gradFill>
                  <a:gsLst>
                    <a:gs pos="2917">
                      <a:schemeClr val="tx1"/>
                    </a:gs>
                    <a:gs pos="30000">
                      <a:schemeClr val="tx1"/>
                    </a:gs>
                  </a:gsLst>
                  <a:lin ang="5400000" scaled="0"/>
                </a:gradFill>
                <a:latin typeface="+mj-lt"/>
              </a:rPr>
              <a:t>Use ADF to copy data to Azure</a:t>
            </a:r>
          </a:p>
          <a:p>
            <a:pPr lvl="1">
              <a:lnSpc>
                <a:spcPct val="90000"/>
              </a:lnSpc>
              <a:spcAft>
                <a:spcPts val="600"/>
              </a:spcAft>
            </a:pPr>
            <a:endParaRPr lang="en-US" sz="2800" b="1"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Co-locate the Azure Search Service with your data: Costs, Latency</a:t>
            </a:r>
          </a:p>
        </p:txBody>
      </p:sp>
    </p:spTree>
    <p:extLst>
      <p:ext uri="{BB962C8B-B14F-4D97-AF65-F5344CB8AC3E}">
        <p14:creationId xmlns:p14="http://schemas.microsoft.com/office/powerpoint/2010/main" val="34093112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10815927" cy="4865947"/>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Leverage Azure Free Account and Azure Search Free Tier</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50 MB</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5 Cognitive Skills, 3 Indexes</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Keep it up and running – demo in minutes with clients own data</a:t>
            </a:r>
          </a:p>
          <a:p>
            <a:pPr marL="923571" lvl="1" indent="-4572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Security Trimming to filter content based on user identity</a:t>
            </a:r>
          </a:p>
          <a:p>
            <a:pPr>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Multiple Indexes for the same dataset may be required</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Ranking, languages, filters…</a:t>
            </a:r>
          </a:p>
          <a:p>
            <a:pPr marL="923571" lvl="1" indent="-4572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7162862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54FB266-3150-4AC2-BDDB-BCF127EEB09E}"/>
              </a:ext>
            </a:extLst>
          </p:cNvPr>
          <p:cNvSpPr/>
          <p:nvPr/>
        </p:nvSpPr>
        <p:spPr bwMode="auto">
          <a:xfrm>
            <a:off x="5739945" y="298947"/>
            <a:ext cx="6397659" cy="6397659"/>
          </a:xfrm>
          <a:prstGeom prst="rect">
            <a:avLst/>
          </a:prstGeom>
          <a:solidFill>
            <a:schemeClr val="bg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Picture Placeholder 3">
            <a:extLst>
              <a:ext uri="{FF2B5EF4-FFF2-40B4-BE49-F238E27FC236}">
                <a16:creationId xmlns:a16="http://schemas.microsoft.com/office/drawing/2014/main" id="{B3761D38-D667-41A0-A2FD-BD72AF6756FE}"/>
              </a:ext>
            </a:extLst>
          </p:cNvPr>
          <p:cNvSpPr txBox="1">
            <a:spLocks/>
          </p:cNvSpPr>
          <p:nvPr/>
        </p:nvSpPr>
        <p:spPr>
          <a:xfrm>
            <a:off x="5737438" y="297919"/>
            <a:ext cx="6400166" cy="6398687"/>
          </a:xfrm>
          <a:prstGeom prst="rect">
            <a:avLst/>
          </a:prstGeom>
          <a:solidFill>
            <a:schemeClr val="accent1"/>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00000"/>
              </a:lnSpc>
              <a:buNone/>
              <a:defRPr/>
            </a:pPr>
            <a:endParaRPr lang="en-US" sz="3264" dirty="0">
              <a:gradFill>
                <a:gsLst>
                  <a:gs pos="1250">
                    <a:srgbClr val="1A1A1A"/>
                  </a:gs>
                  <a:gs pos="100000">
                    <a:srgbClr val="1A1A1A"/>
                  </a:gs>
                </a:gsLst>
                <a:lin ang="5400000" scaled="0"/>
              </a:gradFill>
              <a:latin typeface="Segoe UI"/>
            </a:endParaRPr>
          </a:p>
        </p:txBody>
      </p:sp>
      <p:grpSp>
        <p:nvGrpSpPr>
          <p:cNvPr id="40" name="Group 39">
            <a:extLst>
              <a:ext uri="{FF2B5EF4-FFF2-40B4-BE49-F238E27FC236}">
                <a16:creationId xmlns:a16="http://schemas.microsoft.com/office/drawing/2014/main" id="{1DE1DC87-2AFB-4AE7-88E1-E6D2FC63E35D}"/>
              </a:ext>
            </a:extLst>
          </p:cNvPr>
          <p:cNvGrpSpPr/>
          <p:nvPr/>
        </p:nvGrpSpPr>
        <p:grpSpPr>
          <a:xfrm>
            <a:off x="6085894" y="592593"/>
            <a:ext cx="6064754" cy="5798744"/>
            <a:chOff x="5977766" y="674090"/>
            <a:chExt cx="5946377" cy="5317145"/>
          </a:xfrm>
        </p:grpSpPr>
        <p:sp>
          <p:nvSpPr>
            <p:cNvPr id="41" name="Text Placeholder 4">
              <a:extLst>
                <a:ext uri="{FF2B5EF4-FFF2-40B4-BE49-F238E27FC236}">
                  <a16:creationId xmlns:a16="http://schemas.microsoft.com/office/drawing/2014/main" id="{85C46DF2-E204-4ADC-A125-DF9BFFE444F9}"/>
                </a:ext>
              </a:extLst>
            </p:cNvPr>
            <p:cNvSpPr txBox="1">
              <a:spLocks/>
            </p:cNvSpPr>
            <p:nvPr/>
          </p:nvSpPr>
          <p:spPr>
            <a:xfrm>
              <a:off x="8208747" y="1137788"/>
              <a:ext cx="2418366" cy="29359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2040" kern="0" dirty="0">
                  <a:gradFill>
                    <a:gsLst>
                      <a:gs pos="0">
                        <a:srgbClr val="FFFFFF"/>
                      </a:gs>
                      <a:gs pos="100000">
                        <a:srgbClr val="FFFFFF"/>
                      </a:gs>
                    </a:gsLst>
                    <a:lin ang="5400000" scaled="1"/>
                  </a:gradFill>
                  <a:latin typeface="Segoe UI Semibold"/>
                </a:rPr>
                <a:t>Content moderation</a:t>
              </a:r>
            </a:p>
          </p:txBody>
        </p:sp>
        <p:sp>
          <p:nvSpPr>
            <p:cNvPr id="42" name="Text Placeholder 4">
              <a:extLst>
                <a:ext uri="{FF2B5EF4-FFF2-40B4-BE49-F238E27FC236}">
                  <a16:creationId xmlns:a16="http://schemas.microsoft.com/office/drawing/2014/main" id="{1BD5889C-0175-4B28-B4EE-B331109AAD33}"/>
                </a:ext>
              </a:extLst>
            </p:cNvPr>
            <p:cNvSpPr txBox="1">
              <a:spLocks/>
            </p:cNvSpPr>
            <p:nvPr/>
          </p:nvSpPr>
          <p:spPr>
            <a:xfrm>
              <a:off x="6970992" y="3818599"/>
              <a:ext cx="2136803" cy="23488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1632" kern="0" dirty="0">
                  <a:gradFill>
                    <a:gsLst>
                      <a:gs pos="0">
                        <a:srgbClr val="FFFFFF"/>
                      </a:gs>
                      <a:gs pos="100000">
                        <a:srgbClr val="FFFFFF"/>
                      </a:gs>
                    </a:gsLst>
                    <a:lin ang="5400000" scaled="1"/>
                  </a:gradFill>
                  <a:latin typeface="Segoe UI Semibold"/>
                </a:rPr>
                <a:t>Object detection</a:t>
              </a:r>
            </a:p>
          </p:txBody>
        </p:sp>
        <p:sp>
          <p:nvSpPr>
            <p:cNvPr id="43" name="Text Placeholder 4">
              <a:extLst>
                <a:ext uri="{FF2B5EF4-FFF2-40B4-BE49-F238E27FC236}">
                  <a16:creationId xmlns:a16="http://schemas.microsoft.com/office/drawing/2014/main" id="{5EB33219-A898-4D11-8FCC-AE143EEE12BD}"/>
                </a:ext>
              </a:extLst>
            </p:cNvPr>
            <p:cNvSpPr txBox="1">
              <a:spLocks/>
            </p:cNvSpPr>
            <p:nvPr/>
          </p:nvSpPr>
          <p:spPr>
            <a:xfrm>
              <a:off x="6860694" y="4097937"/>
              <a:ext cx="3702484" cy="939536"/>
            </a:xfrm>
            <a:prstGeom prst="rect">
              <a:avLst/>
            </a:prstGeom>
          </p:spPr>
          <p:txBody>
            <a:bodyPr vert="horz" wrap="square" lIns="0" tIns="0" rIns="0" bIns="0" rtlCol="0">
              <a:spAutoFit/>
            </a:bodyPr>
            <a:lstStyle>
              <a:defPPr>
                <a:defRPr lang="en-US"/>
              </a:defPPr>
              <a:lvl1pPr marR="0" indent="0" algn="ctr" defTabSz="913927" fontAlgn="base">
                <a:lnSpc>
                  <a:spcPct val="90000"/>
                </a:lnSpc>
                <a:spcBef>
                  <a:spcPts val="2400"/>
                </a:spcBef>
                <a:spcAft>
                  <a:spcPct val="0"/>
                </a:spcAft>
                <a:buClrTx/>
                <a:buSzPct val="90000"/>
                <a:buFont typeface="Wingdings" panose="05000000000000000000" pitchFamily="2" charset="2"/>
                <a:buNone/>
                <a:tabLst/>
                <a:defRPr sz="2200" kern="0" spc="0" baseline="0">
                  <a:gradFill>
                    <a:gsLst>
                      <a:gs pos="0">
                        <a:schemeClr val="bg1"/>
                      </a:gs>
                      <a:gs pos="100000">
                        <a:schemeClr val="bg1"/>
                      </a:gs>
                    </a:gsLst>
                    <a:lin ang="5400000" scaled="1"/>
                  </a:gradFill>
                  <a:latin typeface="Segoe UI"/>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32114">
                <a:lnSpc>
                  <a:spcPct val="100000"/>
                </a:lnSpc>
                <a:spcBef>
                  <a:spcPts val="2448"/>
                </a:spcBef>
                <a:defRPr/>
              </a:pPr>
              <a:r>
                <a:rPr lang="en-US" sz="3264" b="1" dirty="0">
                  <a:gradFill>
                    <a:gsLst>
                      <a:gs pos="0">
                        <a:srgbClr val="FFFFFF"/>
                      </a:gs>
                      <a:gs pos="100000">
                        <a:srgbClr val="FFFFFF"/>
                      </a:gs>
                    </a:gsLst>
                    <a:lin ang="5400000" scaled="1"/>
                  </a:gradFill>
                </a:rPr>
                <a:t>OCR handwriting </a:t>
              </a:r>
              <a:br>
                <a:rPr lang="en-US" sz="3264" b="1" dirty="0">
                  <a:gradFill>
                    <a:gsLst>
                      <a:gs pos="0">
                        <a:srgbClr val="FFFFFF"/>
                      </a:gs>
                      <a:gs pos="100000">
                        <a:srgbClr val="FFFFFF"/>
                      </a:gs>
                    </a:gsLst>
                    <a:lin ang="5400000" scaled="1"/>
                  </a:gradFill>
                </a:rPr>
              </a:br>
              <a:r>
                <a:rPr lang="en-US" sz="3264" b="1" dirty="0">
                  <a:gradFill>
                    <a:gsLst>
                      <a:gs pos="0">
                        <a:srgbClr val="FFFFFF"/>
                      </a:gs>
                      <a:gs pos="100000">
                        <a:srgbClr val="FFFFFF"/>
                      </a:gs>
                    </a:gsLst>
                    <a:lin ang="5400000" scaled="1"/>
                  </a:gradFill>
                </a:rPr>
                <a:t>recognition</a:t>
              </a:r>
            </a:p>
          </p:txBody>
        </p:sp>
        <p:sp>
          <p:nvSpPr>
            <p:cNvPr id="44" name="Text Placeholder 4">
              <a:extLst>
                <a:ext uri="{FF2B5EF4-FFF2-40B4-BE49-F238E27FC236}">
                  <a16:creationId xmlns:a16="http://schemas.microsoft.com/office/drawing/2014/main" id="{B848D9E5-006D-4C3A-841D-D99DC1E63597}"/>
                </a:ext>
              </a:extLst>
            </p:cNvPr>
            <p:cNvSpPr txBox="1">
              <a:spLocks/>
            </p:cNvSpPr>
            <p:nvPr/>
          </p:nvSpPr>
          <p:spPr>
            <a:xfrm>
              <a:off x="5982808" y="4795363"/>
              <a:ext cx="1485983" cy="2590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1836" kern="0" dirty="0">
                  <a:gradFill>
                    <a:gsLst>
                      <a:gs pos="0">
                        <a:srgbClr val="FFFFFF"/>
                      </a:gs>
                      <a:gs pos="100000">
                        <a:srgbClr val="FFFFFF"/>
                      </a:gs>
                    </a:gsLst>
                    <a:lin ang="5400000" scaled="1"/>
                  </a:gradFill>
                  <a:latin typeface="Segoe UI Semibold"/>
                </a:rPr>
                <a:t>Video insights</a:t>
              </a:r>
            </a:p>
          </p:txBody>
        </p:sp>
        <p:sp>
          <p:nvSpPr>
            <p:cNvPr id="46" name="Text Placeholder 4">
              <a:extLst>
                <a:ext uri="{FF2B5EF4-FFF2-40B4-BE49-F238E27FC236}">
                  <a16:creationId xmlns:a16="http://schemas.microsoft.com/office/drawing/2014/main" id="{3F08B9A7-4DD1-4B0E-8401-28E44C0038D1}"/>
                </a:ext>
              </a:extLst>
            </p:cNvPr>
            <p:cNvSpPr txBox="1">
              <a:spLocks/>
            </p:cNvSpPr>
            <p:nvPr/>
          </p:nvSpPr>
          <p:spPr>
            <a:xfrm>
              <a:off x="6026239" y="1948636"/>
              <a:ext cx="5897904" cy="4990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3468" kern="0" dirty="0">
                  <a:gradFill>
                    <a:gsLst>
                      <a:gs pos="0">
                        <a:srgbClr val="FFFFFF"/>
                      </a:gs>
                      <a:gs pos="100000">
                        <a:srgbClr val="FFFFFF"/>
                      </a:gs>
                    </a:gsLst>
                    <a:lin ang="5400000" scaled="1"/>
                  </a:gradFill>
                  <a:latin typeface="Segoe UI Semibold"/>
                </a:rPr>
                <a:t>Custom image classification</a:t>
              </a:r>
            </a:p>
          </p:txBody>
        </p:sp>
        <p:sp>
          <p:nvSpPr>
            <p:cNvPr id="47" name="Text Placeholder 4">
              <a:extLst>
                <a:ext uri="{FF2B5EF4-FFF2-40B4-BE49-F238E27FC236}">
                  <a16:creationId xmlns:a16="http://schemas.microsoft.com/office/drawing/2014/main" id="{74FF0E42-3EB5-42E6-879C-80AD5D0564FB}"/>
                </a:ext>
              </a:extLst>
            </p:cNvPr>
            <p:cNvSpPr txBox="1">
              <a:spLocks/>
            </p:cNvSpPr>
            <p:nvPr/>
          </p:nvSpPr>
          <p:spPr>
            <a:xfrm>
              <a:off x="6011034" y="4562647"/>
              <a:ext cx="1380366" cy="17617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1224" kern="0" dirty="0">
                  <a:gradFill>
                    <a:gsLst>
                      <a:gs pos="0">
                        <a:srgbClr val="FFFFFF"/>
                      </a:gs>
                      <a:gs pos="100000">
                        <a:srgbClr val="FFFFFF"/>
                      </a:gs>
                    </a:gsLst>
                    <a:lin ang="5400000" scaled="1"/>
                  </a:gradFill>
                  <a:latin typeface="Segoe UI Semibold"/>
                </a:rPr>
                <a:t>Emotion detection</a:t>
              </a:r>
            </a:p>
          </p:txBody>
        </p:sp>
        <p:sp>
          <p:nvSpPr>
            <p:cNvPr id="48" name="Text Placeholder 4">
              <a:extLst>
                <a:ext uri="{FF2B5EF4-FFF2-40B4-BE49-F238E27FC236}">
                  <a16:creationId xmlns:a16="http://schemas.microsoft.com/office/drawing/2014/main" id="{CF7B1DA6-DBE5-4C53-ADAA-D9F383700D16}"/>
                </a:ext>
              </a:extLst>
            </p:cNvPr>
            <p:cNvSpPr txBox="1">
              <a:spLocks/>
            </p:cNvSpPr>
            <p:nvPr/>
          </p:nvSpPr>
          <p:spPr>
            <a:xfrm>
              <a:off x="5977766" y="5051699"/>
              <a:ext cx="2957228" cy="9395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3264" b="1" kern="0" dirty="0">
                  <a:gradFill>
                    <a:gsLst>
                      <a:gs pos="0">
                        <a:srgbClr val="FFFFFF"/>
                      </a:gs>
                      <a:gs pos="100000">
                        <a:srgbClr val="FFFFFF"/>
                      </a:gs>
                    </a:gsLst>
                    <a:lin ang="5400000" scaled="1"/>
                  </a:gradFill>
                  <a:latin typeface="Segoe UI"/>
                </a:rPr>
                <a:t>Face identification</a:t>
              </a:r>
            </a:p>
          </p:txBody>
        </p:sp>
        <p:sp>
          <p:nvSpPr>
            <p:cNvPr id="49" name="Text Placeholder 4">
              <a:extLst>
                <a:ext uri="{FF2B5EF4-FFF2-40B4-BE49-F238E27FC236}">
                  <a16:creationId xmlns:a16="http://schemas.microsoft.com/office/drawing/2014/main" id="{BF125EC5-B615-4CDE-AE49-C5DD1D9500CE}"/>
                </a:ext>
              </a:extLst>
            </p:cNvPr>
            <p:cNvSpPr txBox="1">
              <a:spLocks/>
            </p:cNvSpPr>
            <p:nvPr/>
          </p:nvSpPr>
          <p:spPr>
            <a:xfrm>
              <a:off x="8826692" y="3401515"/>
              <a:ext cx="2698558" cy="41100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856" b="1" kern="0" dirty="0">
                  <a:gradFill>
                    <a:gsLst>
                      <a:gs pos="0">
                        <a:srgbClr val="FFFFFF"/>
                      </a:gs>
                      <a:gs pos="100000">
                        <a:srgbClr val="FFFFFF"/>
                      </a:gs>
                    </a:gsLst>
                    <a:lin ang="5400000" scaled="1"/>
                  </a:gradFill>
                  <a:latin typeface="Segoe UI"/>
                </a:rPr>
                <a:t>Image tagging</a:t>
              </a:r>
            </a:p>
          </p:txBody>
        </p:sp>
        <p:sp>
          <p:nvSpPr>
            <p:cNvPr id="50" name="Text Placeholder 4">
              <a:extLst>
                <a:ext uri="{FF2B5EF4-FFF2-40B4-BE49-F238E27FC236}">
                  <a16:creationId xmlns:a16="http://schemas.microsoft.com/office/drawing/2014/main" id="{581B002B-0F8D-4202-BF1C-52801BF74A03}"/>
                </a:ext>
              </a:extLst>
            </p:cNvPr>
            <p:cNvSpPr txBox="1">
              <a:spLocks/>
            </p:cNvSpPr>
            <p:nvPr/>
          </p:nvSpPr>
          <p:spPr>
            <a:xfrm>
              <a:off x="6918298" y="5205621"/>
              <a:ext cx="1298240" cy="2055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1428" kern="0" dirty="0">
                  <a:gradFill>
                    <a:gsLst>
                      <a:gs pos="0">
                        <a:srgbClr val="FFFFFF"/>
                      </a:gs>
                      <a:gs pos="100000">
                        <a:srgbClr val="FFFFFF"/>
                      </a:gs>
                    </a:gsLst>
                    <a:lin ang="5400000" scaled="1"/>
                  </a:gradFill>
                  <a:latin typeface="Segoe UI Semibold"/>
                </a:rPr>
                <a:t>Custom speech</a:t>
              </a:r>
            </a:p>
          </p:txBody>
        </p:sp>
        <p:sp>
          <p:nvSpPr>
            <p:cNvPr id="52" name="Text Placeholder 4">
              <a:extLst>
                <a:ext uri="{FF2B5EF4-FFF2-40B4-BE49-F238E27FC236}">
                  <a16:creationId xmlns:a16="http://schemas.microsoft.com/office/drawing/2014/main" id="{103A670A-C956-46FB-B039-D8A7E8993E09}"/>
                </a:ext>
              </a:extLst>
            </p:cNvPr>
            <p:cNvSpPr txBox="1">
              <a:spLocks/>
            </p:cNvSpPr>
            <p:nvPr/>
          </p:nvSpPr>
          <p:spPr>
            <a:xfrm>
              <a:off x="9750463" y="4790019"/>
              <a:ext cx="1743037" cy="2055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1428" kern="0" dirty="0">
                  <a:gradFill>
                    <a:gsLst>
                      <a:gs pos="0">
                        <a:srgbClr val="FFFFFF"/>
                      </a:gs>
                      <a:gs pos="100000">
                        <a:srgbClr val="FFFFFF"/>
                      </a:gs>
                    </a:gsLst>
                    <a:lin ang="5400000" scaled="1"/>
                  </a:gradFill>
                  <a:latin typeface="Segoe UI Semibold"/>
                </a:rPr>
                <a:t>Custom translation</a:t>
              </a:r>
            </a:p>
          </p:txBody>
        </p:sp>
        <p:sp>
          <p:nvSpPr>
            <p:cNvPr id="53" name="Text Placeholder 4">
              <a:extLst>
                <a:ext uri="{FF2B5EF4-FFF2-40B4-BE49-F238E27FC236}">
                  <a16:creationId xmlns:a16="http://schemas.microsoft.com/office/drawing/2014/main" id="{A9101DC0-B93D-4553-9570-0681B6995C0C}"/>
                </a:ext>
              </a:extLst>
            </p:cNvPr>
            <p:cNvSpPr txBox="1">
              <a:spLocks/>
            </p:cNvSpPr>
            <p:nvPr/>
          </p:nvSpPr>
          <p:spPr>
            <a:xfrm>
              <a:off x="5997732" y="3756315"/>
              <a:ext cx="1304768"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b="1" kern="0" dirty="0">
                  <a:gradFill>
                    <a:gsLst>
                      <a:gs pos="0">
                        <a:srgbClr val="FFFFFF"/>
                      </a:gs>
                      <a:gs pos="100000">
                        <a:srgbClr val="FFFFFF"/>
                      </a:gs>
                    </a:gsLst>
                    <a:lin ang="5400000" scaled="1"/>
                  </a:gradFill>
                  <a:latin typeface="Segoe UI"/>
                </a:rPr>
                <a:t>Custom </a:t>
              </a:r>
              <a:br>
                <a:rPr lang="en-US" sz="2448" b="1" kern="0" dirty="0">
                  <a:gradFill>
                    <a:gsLst>
                      <a:gs pos="0">
                        <a:srgbClr val="FFFFFF"/>
                      </a:gs>
                      <a:gs pos="100000">
                        <a:srgbClr val="FFFFFF"/>
                      </a:gs>
                    </a:gsLst>
                    <a:lin ang="5400000" scaled="1"/>
                  </a:gradFill>
                  <a:latin typeface="Segoe UI"/>
                </a:rPr>
              </a:br>
              <a:r>
                <a:rPr lang="en-US" sz="2448" b="1" kern="0" dirty="0">
                  <a:gradFill>
                    <a:gsLst>
                      <a:gs pos="0">
                        <a:srgbClr val="FFFFFF"/>
                      </a:gs>
                      <a:gs pos="100000">
                        <a:srgbClr val="FFFFFF"/>
                      </a:gs>
                    </a:gsLst>
                    <a:lin ang="5400000" scaled="1"/>
                  </a:gradFill>
                  <a:latin typeface="Segoe UI"/>
                </a:rPr>
                <a:t>voice</a:t>
              </a:r>
            </a:p>
          </p:txBody>
        </p:sp>
        <p:sp>
          <p:nvSpPr>
            <p:cNvPr id="54" name="Text Placeholder 4">
              <a:extLst>
                <a:ext uri="{FF2B5EF4-FFF2-40B4-BE49-F238E27FC236}">
                  <a16:creationId xmlns:a16="http://schemas.microsoft.com/office/drawing/2014/main" id="{3727BF1E-F2B1-41C5-927A-20308B6E1AD7}"/>
                </a:ext>
              </a:extLst>
            </p:cNvPr>
            <p:cNvSpPr txBox="1">
              <a:spLocks/>
            </p:cNvSpPr>
            <p:nvPr/>
          </p:nvSpPr>
          <p:spPr>
            <a:xfrm>
              <a:off x="6013450" y="2504574"/>
              <a:ext cx="3072130" cy="3522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b="1" kern="0" dirty="0">
                  <a:gradFill>
                    <a:gsLst>
                      <a:gs pos="0">
                        <a:srgbClr val="FFFFFF"/>
                      </a:gs>
                      <a:gs pos="100000">
                        <a:srgbClr val="FFFFFF"/>
                      </a:gs>
                    </a:gsLst>
                    <a:lin ang="5400000" scaled="1"/>
                  </a:gradFill>
                  <a:latin typeface="Segoe UI"/>
                </a:rPr>
                <a:t>Speaker recognition</a:t>
              </a:r>
            </a:p>
          </p:txBody>
        </p:sp>
        <p:sp>
          <p:nvSpPr>
            <p:cNvPr id="55" name="Text Placeholder 4">
              <a:extLst>
                <a:ext uri="{FF2B5EF4-FFF2-40B4-BE49-F238E27FC236}">
                  <a16:creationId xmlns:a16="http://schemas.microsoft.com/office/drawing/2014/main" id="{2193E7D8-76ED-4C95-AD84-2D964FB8CC6C}"/>
                </a:ext>
              </a:extLst>
            </p:cNvPr>
            <p:cNvSpPr txBox="1">
              <a:spLocks/>
            </p:cNvSpPr>
            <p:nvPr/>
          </p:nvSpPr>
          <p:spPr>
            <a:xfrm>
              <a:off x="8626836" y="5607123"/>
              <a:ext cx="2880685" cy="34542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Speech transcription</a:t>
              </a:r>
            </a:p>
          </p:txBody>
        </p:sp>
        <p:sp>
          <p:nvSpPr>
            <p:cNvPr id="56" name="Text Placeholder 4">
              <a:extLst>
                <a:ext uri="{FF2B5EF4-FFF2-40B4-BE49-F238E27FC236}">
                  <a16:creationId xmlns:a16="http://schemas.microsoft.com/office/drawing/2014/main" id="{C7C32B56-041A-49F6-ACD1-18F674156724}"/>
                </a:ext>
              </a:extLst>
            </p:cNvPr>
            <p:cNvSpPr txBox="1">
              <a:spLocks/>
            </p:cNvSpPr>
            <p:nvPr/>
          </p:nvSpPr>
          <p:spPr>
            <a:xfrm>
              <a:off x="6019799" y="1421824"/>
              <a:ext cx="4657596" cy="58718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4080" b="1" kern="0" dirty="0">
                  <a:gradFill>
                    <a:gsLst>
                      <a:gs pos="0">
                        <a:srgbClr val="FFFFFF"/>
                      </a:gs>
                      <a:gs pos="100000">
                        <a:srgbClr val="FFFFFF"/>
                      </a:gs>
                    </a:gsLst>
                    <a:lin ang="5400000" scaled="1"/>
                  </a:gradFill>
                  <a:latin typeface="Segoe UI"/>
                </a:rPr>
                <a:t>Speech translation</a:t>
              </a:r>
            </a:p>
          </p:txBody>
        </p:sp>
        <p:sp>
          <p:nvSpPr>
            <p:cNvPr id="57" name="Text Placeholder 4">
              <a:extLst>
                <a:ext uri="{FF2B5EF4-FFF2-40B4-BE49-F238E27FC236}">
                  <a16:creationId xmlns:a16="http://schemas.microsoft.com/office/drawing/2014/main" id="{38F556E2-098E-44BC-A0C9-F0FD84ABF1BA}"/>
                </a:ext>
              </a:extLst>
            </p:cNvPr>
            <p:cNvSpPr txBox="1">
              <a:spLocks/>
            </p:cNvSpPr>
            <p:nvPr/>
          </p:nvSpPr>
          <p:spPr>
            <a:xfrm>
              <a:off x="8771996" y="674090"/>
              <a:ext cx="2797704" cy="41100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856" b="1" kern="0" spc="-20" dirty="0">
                  <a:gradFill>
                    <a:gsLst>
                      <a:gs pos="0">
                        <a:srgbClr val="FFFFFF"/>
                      </a:gs>
                      <a:gs pos="100000">
                        <a:srgbClr val="FFFFFF"/>
                      </a:gs>
                    </a:gsLst>
                    <a:lin ang="5400000" scaled="1"/>
                  </a:gradFill>
                  <a:latin typeface="Segoe UI"/>
                </a:rPr>
                <a:t>Text-to-speech</a:t>
              </a:r>
            </a:p>
          </p:txBody>
        </p:sp>
        <p:sp>
          <p:nvSpPr>
            <p:cNvPr id="58" name="Text Placeholder 4">
              <a:extLst>
                <a:ext uri="{FF2B5EF4-FFF2-40B4-BE49-F238E27FC236}">
                  <a16:creationId xmlns:a16="http://schemas.microsoft.com/office/drawing/2014/main" id="{D78C7405-1C43-431D-A215-24D89C9430C7}"/>
                </a:ext>
              </a:extLst>
            </p:cNvPr>
            <p:cNvSpPr txBox="1">
              <a:spLocks/>
            </p:cNvSpPr>
            <p:nvPr/>
          </p:nvSpPr>
          <p:spPr>
            <a:xfrm>
              <a:off x="7227207" y="5144403"/>
              <a:ext cx="4293378" cy="32297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244" kern="0" dirty="0">
                  <a:gradFill>
                    <a:gsLst>
                      <a:gs pos="0">
                        <a:srgbClr val="FFFFFF"/>
                      </a:gs>
                      <a:gs pos="100000">
                        <a:srgbClr val="FFFFFF"/>
                      </a:gs>
                    </a:gsLst>
                    <a:lin ang="5400000" scaled="1"/>
                  </a:gradFill>
                  <a:latin typeface="Segoe UI Semibold"/>
                </a:rPr>
                <a:t>Assisted text moderation</a:t>
              </a:r>
            </a:p>
          </p:txBody>
        </p:sp>
        <p:sp>
          <p:nvSpPr>
            <p:cNvPr id="59" name="Text Placeholder 4">
              <a:extLst>
                <a:ext uri="{FF2B5EF4-FFF2-40B4-BE49-F238E27FC236}">
                  <a16:creationId xmlns:a16="http://schemas.microsoft.com/office/drawing/2014/main" id="{0D1CBB05-FE1B-43D0-99A6-EA3028DEC2E8}"/>
                </a:ext>
              </a:extLst>
            </p:cNvPr>
            <p:cNvSpPr txBox="1">
              <a:spLocks/>
            </p:cNvSpPr>
            <p:nvPr/>
          </p:nvSpPr>
          <p:spPr>
            <a:xfrm>
              <a:off x="5995344" y="706534"/>
              <a:ext cx="3281675"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Customized language </a:t>
              </a:r>
              <a:br>
                <a:rPr lang="en-US" sz="2448" kern="0" dirty="0">
                  <a:gradFill>
                    <a:gsLst>
                      <a:gs pos="0">
                        <a:srgbClr val="FFFFFF"/>
                      </a:gs>
                      <a:gs pos="100000">
                        <a:srgbClr val="FFFFFF"/>
                      </a:gs>
                    </a:gsLst>
                    <a:lin ang="5400000" scaled="1"/>
                  </a:gradFill>
                  <a:latin typeface="Segoe UI Semibold"/>
                </a:rPr>
              </a:br>
              <a:r>
                <a:rPr lang="en-US" sz="2448" kern="0" dirty="0">
                  <a:gradFill>
                    <a:gsLst>
                      <a:gs pos="0">
                        <a:srgbClr val="FFFFFF"/>
                      </a:gs>
                      <a:gs pos="100000">
                        <a:srgbClr val="FFFFFF"/>
                      </a:gs>
                    </a:gsLst>
                    <a:lin ang="5400000" scaled="1"/>
                  </a:gradFill>
                  <a:latin typeface="Segoe UI Semibold"/>
                </a:rPr>
                <a:t>understanding</a:t>
              </a:r>
            </a:p>
          </p:txBody>
        </p:sp>
        <p:sp>
          <p:nvSpPr>
            <p:cNvPr id="64" name="Text Placeholder 4">
              <a:extLst>
                <a:ext uri="{FF2B5EF4-FFF2-40B4-BE49-F238E27FC236}">
                  <a16:creationId xmlns:a16="http://schemas.microsoft.com/office/drawing/2014/main" id="{5F74074C-8766-4F0B-A6F9-651D26D2381E}"/>
                </a:ext>
              </a:extLst>
            </p:cNvPr>
            <p:cNvSpPr txBox="1">
              <a:spLocks/>
            </p:cNvSpPr>
            <p:nvPr/>
          </p:nvSpPr>
          <p:spPr>
            <a:xfrm>
              <a:off x="5984856" y="2961254"/>
              <a:ext cx="3122939"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Sentiment analysis, </a:t>
              </a:r>
              <a:br>
                <a:rPr lang="en-US" sz="2448" kern="0" dirty="0">
                  <a:gradFill>
                    <a:gsLst>
                      <a:gs pos="0">
                        <a:srgbClr val="FFFFFF"/>
                      </a:gs>
                      <a:gs pos="100000">
                        <a:srgbClr val="FFFFFF"/>
                      </a:gs>
                    </a:gsLst>
                    <a:lin ang="5400000" scaled="1"/>
                  </a:gradFill>
                  <a:latin typeface="Segoe UI Semibold"/>
                </a:rPr>
              </a:br>
              <a:r>
                <a:rPr lang="en-US" sz="2448" kern="0" dirty="0">
                  <a:gradFill>
                    <a:gsLst>
                      <a:gs pos="0">
                        <a:srgbClr val="FFFFFF"/>
                      </a:gs>
                      <a:gs pos="100000">
                        <a:srgbClr val="FFFFFF"/>
                      </a:gs>
                    </a:gsLst>
                    <a:lin ang="5400000" scaled="1"/>
                  </a:gradFill>
                  <a:latin typeface="Segoe UI Semibold"/>
                </a:rPr>
                <a:t>key phrase extraction</a:t>
              </a:r>
            </a:p>
          </p:txBody>
        </p:sp>
        <p:sp>
          <p:nvSpPr>
            <p:cNvPr id="70" name="Text Placeholder 4">
              <a:extLst>
                <a:ext uri="{FF2B5EF4-FFF2-40B4-BE49-F238E27FC236}">
                  <a16:creationId xmlns:a16="http://schemas.microsoft.com/office/drawing/2014/main" id="{5812D5C8-D634-45A1-A182-CBBE53DDBC1A}"/>
                </a:ext>
              </a:extLst>
            </p:cNvPr>
            <p:cNvSpPr txBox="1">
              <a:spLocks/>
            </p:cNvSpPr>
            <p:nvPr/>
          </p:nvSpPr>
          <p:spPr>
            <a:xfrm>
              <a:off x="10090388" y="1194447"/>
              <a:ext cx="1426673"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448" b="1" kern="0" spc="51" dirty="0">
                  <a:gradFill>
                    <a:gsLst>
                      <a:gs pos="0">
                        <a:srgbClr val="FFFFFF"/>
                      </a:gs>
                      <a:gs pos="100000">
                        <a:srgbClr val="FFFFFF"/>
                      </a:gs>
                    </a:gsLst>
                    <a:lin ang="5400000" scaled="1"/>
                  </a:gradFill>
                  <a:latin typeface="Segoe UI"/>
                </a:rPr>
                <a:t>Spell check</a:t>
              </a:r>
            </a:p>
          </p:txBody>
        </p:sp>
        <p:sp>
          <p:nvSpPr>
            <p:cNvPr id="72" name="Text Placeholder 4">
              <a:extLst>
                <a:ext uri="{FF2B5EF4-FFF2-40B4-BE49-F238E27FC236}">
                  <a16:creationId xmlns:a16="http://schemas.microsoft.com/office/drawing/2014/main" id="{0C6A8E5C-9737-469E-80C9-0F00D4049D38}"/>
                </a:ext>
              </a:extLst>
            </p:cNvPr>
            <p:cNvSpPr txBox="1">
              <a:spLocks/>
            </p:cNvSpPr>
            <p:nvPr/>
          </p:nvSpPr>
          <p:spPr>
            <a:xfrm>
              <a:off x="8647351" y="3862681"/>
              <a:ext cx="1998945" cy="23488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1632" kern="0" dirty="0">
                  <a:gradFill>
                    <a:gsLst>
                      <a:gs pos="0">
                        <a:srgbClr val="FFFFFF"/>
                      </a:gs>
                      <a:gs pos="100000">
                        <a:srgbClr val="FFFFFF"/>
                      </a:gs>
                    </a:gsLst>
                    <a:lin ang="5400000" scaled="1"/>
                  </a:gradFill>
                  <a:latin typeface="Segoe UI Semibold"/>
                </a:rPr>
                <a:t>Text translation</a:t>
              </a:r>
            </a:p>
          </p:txBody>
        </p:sp>
        <p:sp>
          <p:nvSpPr>
            <p:cNvPr id="75" name="Text Placeholder 4">
              <a:extLst>
                <a:ext uri="{FF2B5EF4-FFF2-40B4-BE49-F238E27FC236}">
                  <a16:creationId xmlns:a16="http://schemas.microsoft.com/office/drawing/2014/main" id="{925F2542-54CB-41FB-8945-B5E0537534DB}"/>
                </a:ext>
              </a:extLst>
            </p:cNvPr>
            <p:cNvSpPr txBox="1">
              <a:spLocks/>
            </p:cNvSpPr>
            <p:nvPr/>
          </p:nvSpPr>
          <p:spPr>
            <a:xfrm>
              <a:off x="9620248" y="3926068"/>
              <a:ext cx="1905296"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Intend </a:t>
              </a:r>
              <a:br>
                <a:rPr lang="en-US" sz="2448" kern="0" dirty="0">
                  <a:gradFill>
                    <a:gsLst>
                      <a:gs pos="0">
                        <a:srgbClr val="FFFFFF"/>
                      </a:gs>
                      <a:gs pos="100000">
                        <a:srgbClr val="FFFFFF"/>
                      </a:gs>
                    </a:gsLst>
                    <a:lin ang="5400000" scaled="1"/>
                  </a:gradFill>
                  <a:latin typeface="Segoe UI Semibold"/>
                </a:rPr>
              </a:br>
              <a:r>
                <a:rPr lang="en-US" sz="2448" kern="0" dirty="0">
                  <a:gradFill>
                    <a:gsLst>
                      <a:gs pos="0">
                        <a:srgbClr val="FFFFFF"/>
                      </a:gs>
                      <a:gs pos="100000">
                        <a:srgbClr val="FFFFFF"/>
                      </a:gs>
                    </a:gsLst>
                    <a:lin ang="5400000" scaled="1"/>
                  </a:gradFill>
                  <a:latin typeface="Segoe UI Semibold"/>
                </a:rPr>
                <a:t>analysis</a:t>
              </a:r>
            </a:p>
          </p:txBody>
        </p:sp>
        <p:sp>
          <p:nvSpPr>
            <p:cNvPr id="76" name="Text Placeholder 4">
              <a:extLst>
                <a:ext uri="{FF2B5EF4-FFF2-40B4-BE49-F238E27FC236}">
                  <a16:creationId xmlns:a16="http://schemas.microsoft.com/office/drawing/2014/main" id="{5AD2B75C-A952-49DC-87CA-9E6BF020463F}"/>
                </a:ext>
              </a:extLst>
            </p:cNvPr>
            <p:cNvSpPr txBox="1">
              <a:spLocks/>
            </p:cNvSpPr>
            <p:nvPr/>
          </p:nvSpPr>
          <p:spPr>
            <a:xfrm>
              <a:off x="8432074" y="2441421"/>
              <a:ext cx="3115862" cy="88076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3060" kern="0" spc="102" dirty="0">
                  <a:gradFill>
                    <a:gsLst>
                      <a:gs pos="0">
                        <a:srgbClr val="FFFFFF"/>
                      </a:gs>
                      <a:gs pos="100000">
                        <a:srgbClr val="FFFFFF"/>
                      </a:gs>
                    </a:gsLst>
                    <a:lin ang="5400000" scaled="1"/>
                  </a:gradFill>
                  <a:latin typeface="Segoe UI Semibold"/>
                </a:rPr>
                <a:t>Entity linking </a:t>
              </a:r>
              <a:br>
                <a:rPr lang="en-US" sz="3060" kern="0" dirty="0">
                  <a:gradFill>
                    <a:gsLst>
                      <a:gs pos="0">
                        <a:srgbClr val="FFFFFF"/>
                      </a:gs>
                      <a:gs pos="100000">
                        <a:srgbClr val="FFFFFF"/>
                      </a:gs>
                    </a:gsLst>
                    <a:lin ang="5400000" scaled="1"/>
                  </a:gradFill>
                  <a:latin typeface="Segoe UI Semibold"/>
                </a:rPr>
              </a:br>
              <a:r>
                <a:rPr lang="en-US" sz="3060" kern="0" dirty="0">
                  <a:gradFill>
                    <a:gsLst>
                      <a:gs pos="0">
                        <a:srgbClr val="FFFFFF"/>
                      </a:gs>
                      <a:gs pos="100000">
                        <a:srgbClr val="FFFFFF"/>
                      </a:gs>
                    </a:gsLst>
                    <a:lin ang="5400000" scaled="1"/>
                  </a:gradFill>
                  <a:latin typeface="Segoe UI Semibold"/>
                </a:rPr>
                <a:t>&amp; augmentation</a:t>
              </a:r>
            </a:p>
          </p:txBody>
        </p:sp>
      </p:grpSp>
      <p:sp>
        <p:nvSpPr>
          <p:cNvPr id="79" name="Rectangle 78">
            <a:extLst>
              <a:ext uri="{FF2B5EF4-FFF2-40B4-BE49-F238E27FC236}">
                <a16:creationId xmlns:a16="http://schemas.microsoft.com/office/drawing/2014/main" id="{5F3543B4-E00F-44F0-9762-F3CA8E27ECB2}"/>
              </a:ext>
            </a:extLst>
          </p:cNvPr>
          <p:cNvSpPr/>
          <p:nvPr/>
        </p:nvSpPr>
        <p:spPr bwMode="auto">
          <a:xfrm>
            <a:off x="490840" y="449262"/>
            <a:ext cx="4689082" cy="3888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b" anchorCtr="0" forceAA="0" compatLnSpc="1">
            <a:prstTxWarp prst="textNoShape">
              <a:avLst/>
            </a:prstTxWarp>
            <a:noAutofit/>
          </a:bodyPr>
          <a:lstStyle/>
          <a:p>
            <a:pPr defTabSz="932114" fontAlgn="base">
              <a:lnSpc>
                <a:spcPct val="90000"/>
              </a:lnSpc>
              <a:spcBef>
                <a:spcPts val="1224"/>
              </a:spcBef>
              <a:spcAft>
                <a:spcPct val="0"/>
              </a:spcAft>
              <a:buSzPct val="90000"/>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AI uses </a:t>
            </a:r>
            <a:r>
              <a:rPr lang="en-US" sz="2800" kern="0" dirty="0">
                <a:solidFill>
                  <a:srgbClr val="FF0000"/>
                </a:solidFill>
                <a:latin typeface="Segoe UI Semibold"/>
                <a:cs typeface="Segoe UI Semilight" panose="020B0402040204020203" pitchFamily="34" charset="0"/>
              </a:rPr>
              <a:t>cognitive skills </a:t>
            </a: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to simulate human perception for:</a:t>
            </a:r>
          </a:p>
          <a:p>
            <a:pPr defTabSz="932114" fontAlgn="base">
              <a:lnSpc>
                <a:spcPct val="90000"/>
              </a:lnSpc>
              <a:spcBef>
                <a:spcPts val="1224"/>
              </a:spcBef>
              <a:spcAft>
                <a:spcPct val="0"/>
              </a:spcAft>
              <a:buSzPct val="90000"/>
              <a:defRPr/>
            </a:pPr>
            <a:endParaRPr lang="en-US" sz="2800" kern="0" dirty="0">
              <a:gradFill>
                <a:gsLst>
                  <a:gs pos="0">
                    <a:srgbClr val="1A1A1A"/>
                  </a:gs>
                  <a:gs pos="100000">
                    <a:srgbClr val="1A1A1A"/>
                  </a:gs>
                </a:gsLst>
                <a:lin ang="5400000" scaled="1"/>
              </a:gradFill>
              <a:latin typeface="Segoe UI Semibold"/>
              <a:cs typeface="Segoe UI Semilight" panose="020B0402040204020203" pitchFamily="34" charset="0"/>
            </a:endParaRP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Vision</a:t>
            </a: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Speech</a:t>
            </a: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Language</a:t>
            </a: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Knowledge</a:t>
            </a:r>
          </a:p>
        </p:txBody>
      </p:sp>
    </p:spTree>
    <p:extLst>
      <p:ext uri="{BB962C8B-B14F-4D97-AF65-F5344CB8AC3E}">
        <p14:creationId xmlns:p14="http://schemas.microsoft.com/office/powerpoint/2010/main" val="389753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10815927" cy="3859518"/>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Incremental Updates for new files (portal or command line)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On Demand, File Watch, Schedule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Execution Overlap: The schedule essentially tells the indexer to proceed where it left off at the next hour</a:t>
            </a:r>
          </a:p>
          <a:p>
            <a:pPr lvl="1">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Image Skills Performance are heavier than text skills</a:t>
            </a:r>
          </a:p>
          <a:p>
            <a:pPr>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Parallel Indexing</a:t>
            </a:r>
          </a:p>
        </p:txBody>
      </p:sp>
    </p:spTree>
    <p:extLst>
      <p:ext uri="{BB962C8B-B14F-4D97-AF65-F5344CB8AC3E}">
        <p14:creationId xmlns:p14="http://schemas.microsoft.com/office/powerpoint/2010/main" val="400498522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10815927" cy="3914918"/>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Troubleshooting</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Start with a small dataset</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Make Sure your credentials are correct</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See what works even if there are some failures</a:t>
            </a:r>
          </a:p>
          <a:p>
            <a:pPr marL="1389942" lvl="2"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Check Status</a:t>
            </a:r>
          </a:p>
          <a:p>
            <a:pPr marL="1389942" lvl="2"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Error Parameters</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Enriched documents under the hood: saving the raw transformations into the index</a:t>
            </a:r>
          </a:p>
        </p:txBody>
      </p:sp>
    </p:spTree>
    <p:extLst>
      <p:ext uri="{BB962C8B-B14F-4D97-AF65-F5344CB8AC3E}">
        <p14:creationId xmlns:p14="http://schemas.microsoft.com/office/powerpoint/2010/main" val="76955109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a:xfrm>
            <a:off x="274640" y="303787"/>
            <a:ext cx="5486399" cy="766364"/>
          </a:xfrm>
        </p:spPr>
        <p:txBody>
          <a:bodyPr/>
          <a:lstStyle/>
          <a:p>
            <a:r>
              <a:rPr lang="en-US" dirty="0">
                <a:latin typeface="Segoe UI Semibold" panose="020B0702040204020203" pitchFamily="34" charset="0"/>
                <a:cs typeface="Segoe UI Semibold" panose="020B0702040204020203" pitchFamily="34" charset="0"/>
              </a:rPr>
              <a:t>Good Practices</a:t>
            </a:r>
          </a:p>
        </p:txBody>
      </p:sp>
      <p:pic>
        <p:nvPicPr>
          <p:cNvPr id="3" name="Picture 2">
            <a:extLst>
              <a:ext uri="{FF2B5EF4-FFF2-40B4-BE49-F238E27FC236}">
                <a16:creationId xmlns:a16="http://schemas.microsoft.com/office/drawing/2014/main" id="{E44CC6EE-05BE-4AC2-A45F-879172432E29}"/>
              </a:ext>
            </a:extLst>
          </p:cNvPr>
          <p:cNvPicPr>
            <a:picLocks noChangeAspect="1"/>
          </p:cNvPicPr>
          <p:nvPr/>
        </p:nvPicPr>
        <p:blipFill>
          <a:blip r:embed="rId2"/>
          <a:stretch>
            <a:fillRect/>
          </a:stretch>
        </p:blipFill>
        <p:spPr>
          <a:xfrm>
            <a:off x="3017837" y="982662"/>
            <a:ext cx="9309906" cy="5500817"/>
          </a:xfrm>
          <a:prstGeom prst="rect">
            <a:avLst/>
          </a:prstGeom>
        </p:spPr>
      </p:pic>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4872327" cy="254223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latin typeface="+mj-lt"/>
              </a:rPr>
              <a:t>End to End Solutions</a:t>
            </a:r>
          </a:p>
          <a:p>
            <a:pPr>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.NET SDK</a:t>
            </a: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REST API</a:t>
            </a:r>
          </a:p>
          <a:p>
            <a:pPr marL="457200" indent="-457200">
              <a:lnSpc>
                <a:spcPct val="90000"/>
              </a:lnSpc>
              <a:spcAft>
                <a:spcPts val="600"/>
              </a:spcAft>
              <a:buFont typeface="Arial" panose="020B0604020202020204" pitchFamily="34" charset="0"/>
              <a:buChar char="•"/>
            </a:pPr>
            <a:r>
              <a:rPr lang="en-US" sz="2800" b="1" dirty="0">
                <a:gradFill>
                  <a:gsLst>
                    <a:gs pos="2917">
                      <a:schemeClr val="tx1"/>
                    </a:gs>
                    <a:gs pos="30000">
                      <a:schemeClr val="tx1"/>
                    </a:gs>
                  </a:gsLst>
                  <a:lin ang="5400000" scaled="0"/>
                </a:gradFill>
                <a:latin typeface="+mj-lt"/>
              </a:rPr>
              <a:t>BOT + LUIS</a:t>
            </a:r>
          </a:p>
        </p:txBody>
      </p:sp>
    </p:spTree>
    <p:extLst>
      <p:ext uri="{BB962C8B-B14F-4D97-AF65-F5344CB8AC3E}">
        <p14:creationId xmlns:p14="http://schemas.microsoft.com/office/powerpoint/2010/main" val="4869520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Demos – Cognitive Search</a:t>
            </a:r>
          </a:p>
        </p:txBody>
      </p:sp>
      <p:sp>
        <p:nvSpPr>
          <p:cNvPr id="5" name="TextBox 4">
            <a:extLst>
              <a:ext uri="{FF2B5EF4-FFF2-40B4-BE49-F238E27FC236}">
                <a16:creationId xmlns:a16="http://schemas.microsoft.com/office/drawing/2014/main" id="{020DF866-26B5-451C-B088-FC1661F6C036}"/>
              </a:ext>
            </a:extLst>
          </p:cNvPr>
          <p:cNvSpPr txBox="1"/>
          <p:nvPr/>
        </p:nvSpPr>
        <p:spPr>
          <a:xfrm>
            <a:off x="274639" y="1248939"/>
            <a:ext cx="7260642" cy="5835444"/>
          </a:xfrm>
          <a:prstGeom prst="rect">
            <a:avLst/>
          </a:prstGeom>
          <a:noFill/>
        </p:spPr>
        <p:txBody>
          <a:bodyPr wrap="none" lIns="182880" tIns="146304" rIns="182880" bIns="146304" rtlCol="0">
            <a:spAutoFit/>
          </a:bodyPr>
          <a:lstStyle/>
          <a:p>
            <a:r>
              <a:rPr lang="en-US" sz="2400" dirty="0"/>
              <a:t>Enrichment Pipeline</a:t>
            </a:r>
          </a:p>
          <a:p>
            <a:r>
              <a:rPr lang="en-US" sz="2400" dirty="0">
                <a:hlinkClick r:id="rId3"/>
              </a:rPr>
              <a:t>https://text-analytics-demo-dev.azurewebsites.net/</a:t>
            </a:r>
            <a:endParaRPr lang="en-US" sz="2400" dirty="0"/>
          </a:p>
          <a:p>
            <a:endParaRPr lang="en-US" sz="2400" dirty="0"/>
          </a:p>
          <a:p>
            <a:r>
              <a:rPr lang="en-US" sz="2400" dirty="0"/>
              <a:t>JFK Files</a:t>
            </a:r>
          </a:p>
          <a:p>
            <a:r>
              <a:rPr lang="en-US" sz="2400" dirty="0">
                <a:hlinkClick r:id="rId4"/>
              </a:rPr>
              <a:t>https://jfk-demo.azurewebsites.net/</a:t>
            </a:r>
            <a:endParaRPr lang="en-US" sz="2400" dirty="0"/>
          </a:p>
          <a:p>
            <a:endParaRPr lang="en-US" sz="2400" dirty="0"/>
          </a:p>
          <a:p>
            <a:r>
              <a:rPr lang="en-US" sz="2400" dirty="0"/>
              <a:t>Business Documents Demo - Wolters Kluwer</a:t>
            </a:r>
          </a:p>
          <a:p>
            <a:r>
              <a:rPr lang="en-US" sz="2400" dirty="0">
                <a:hlinkClick r:id="rId5"/>
              </a:rPr>
              <a:t>https://wolterskluwereap.azurewebsites.net/</a:t>
            </a:r>
            <a:endParaRPr lang="en-US" sz="2400" dirty="0"/>
          </a:p>
          <a:p>
            <a:endParaRPr lang="en-US" sz="2400" dirty="0"/>
          </a:p>
          <a:p>
            <a:r>
              <a:rPr lang="en-US" sz="2400" dirty="0"/>
              <a:t>Oil &amp; Gas Demo - Exxon Mobile</a:t>
            </a:r>
          </a:p>
          <a:p>
            <a:r>
              <a:rPr lang="en-US" sz="2400" dirty="0">
                <a:hlinkClick r:id="rId6"/>
              </a:rPr>
              <a:t>http://seismicsearch.azurewebsites.net/</a:t>
            </a:r>
            <a:endParaRPr lang="en-US" sz="2400" dirty="0"/>
          </a:p>
          <a:p>
            <a:endParaRPr lang="en-US" sz="2400" dirty="0"/>
          </a:p>
          <a:p>
            <a:r>
              <a:rPr lang="en-US" sz="2400" dirty="0"/>
              <a:t>Healthcare - CTakes</a:t>
            </a:r>
          </a:p>
          <a:p>
            <a:r>
              <a:rPr lang="en-US" sz="2400" dirty="0">
                <a:hlinkClick r:id="rId7"/>
              </a:rPr>
              <a:t>http://webmedsearch.azurewebsites.net/</a:t>
            </a:r>
            <a:endParaRPr lang="en-US" sz="2400" dirty="0"/>
          </a:p>
          <a:p>
            <a:endParaRPr lang="en-US" sz="2400" dirty="0"/>
          </a:p>
        </p:txBody>
      </p:sp>
    </p:spTree>
    <p:extLst>
      <p:ext uri="{BB962C8B-B14F-4D97-AF65-F5344CB8AC3E}">
        <p14:creationId xmlns:p14="http://schemas.microsoft.com/office/powerpoint/2010/main" val="337413687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Additional Resources</a:t>
            </a:r>
          </a:p>
        </p:txBody>
      </p:sp>
      <p:sp>
        <p:nvSpPr>
          <p:cNvPr id="6" name="TextBox 5">
            <a:extLst>
              <a:ext uri="{FF2B5EF4-FFF2-40B4-BE49-F238E27FC236}">
                <a16:creationId xmlns:a16="http://schemas.microsoft.com/office/drawing/2014/main" id="{EB82A02A-C24E-46BF-BA34-FF5B55700DB4}"/>
              </a:ext>
            </a:extLst>
          </p:cNvPr>
          <p:cNvSpPr txBox="1"/>
          <p:nvPr/>
        </p:nvSpPr>
        <p:spPr>
          <a:xfrm>
            <a:off x="274956" y="1381153"/>
            <a:ext cx="10287000" cy="5022914"/>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chemeClr val="tx1"/>
                    </a:gs>
                    <a:gs pos="30000">
                      <a:schemeClr val="tx1"/>
                    </a:gs>
                  </a:gsLst>
                  <a:lin ang="5400000" scaled="0"/>
                </a:gradFill>
                <a:hlinkClick r:id="rId3"/>
              </a:rPr>
              <a:t>http://aka.ms/LearnAI-Portal</a:t>
            </a:r>
            <a:endParaRPr lang="en-US" sz="4400" dirty="0">
              <a:gradFill>
                <a:gsLst>
                  <a:gs pos="2917">
                    <a:schemeClr val="tx1"/>
                  </a:gs>
                  <a:gs pos="30000">
                    <a:schemeClr val="tx1"/>
                  </a:gs>
                </a:gsLst>
                <a:lin ang="5400000" scaled="0"/>
              </a:gradFill>
            </a:endParaRPr>
          </a:p>
          <a:p>
            <a:pPr>
              <a:lnSpc>
                <a:spcPct val="90000"/>
              </a:lnSpc>
              <a:spcAft>
                <a:spcPts val="600"/>
              </a:spcAft>
            </a:pPr>
            <a:endParaRPr lang="en-US" sz="4400" dirty="0">
              <a:gradFill>
                <a:gsLst>
                  <a:gs pos="2917">
                    <a:schemeClr val="tx1"/>
                  </a:gs>
                  <a:gs pos="30000">
                    <a:schemeClr val="tx1"/>
                  </a:gs>
                </a:gsLst>
                <a:lin ang="5400000" scaled="0"/>
              </a:gradFill>
            </a:endParaRPr>
          </a:p>
          <a:p>
            <a:pPr>
              <a:lnSpc>
                <a:spcPct val="90000"/>
              </a:lnSpc>
              <a:spcAft>
                <a:spcPts val="600"/>
              </a:spcAft>
            </a:pPr>
            <a:r>
              <a:rPr lang="en-US" sz="4400" dirty="0">
                <a:gradFill>
                  <a:gsLst>
                    <a:gs pos="2917">
                      <a:schemeClr val="tx1"/>
                    </a:gs>
                    <a:gs pos="30000">
                      <a:schemeClr val="tx1"/>
                    </a:gs>
                  </a:gsLst>
                  <a:lin ang="5400000" scaled="0"/>
                </a:gradFill>
                <a:hlinkClick r:id="rId4"/>
              </a:rPr>
              <a:t>http://aka.ms/LearnAI-GitHub</a:t>
            </a:r>
            <a:r>
              <a:rPr lang="en-US" sz="4400" dirty="0">
                <a:gradFill>
                  <a:gsLst>
                    <a:gs pos="2917">
                      <a:schemeClr val="tx1"/>
                    </a:gs>
                    <a:gs pos="30000">
                      <a:schemeClr val="tx1"/>
                    </a:gs>
                  </a:gsLst>
                  <a:lin ang="5400000" scaled="0"/>
                </a:gradFill>
              </a:rPr>
              <a:t>    </a:t>
            </a:r>
          </a:p>
          <a:p>
            <a:pPr>
              <a:lnSpc>
                <a:spcPct val="90000"/>
              </a:lnSpc>
              <a:spcAft>
                <a:spcPts val="600"/>
              </a:spcAft>
            </a:pPr>
            <a:endParaRPr lang="en-US" sz="4400" dirty="0">
              <a:gradFill>
                <a:gsLst>
                  <a:gs pos="2917">
                    <a:schemeClr val="tx1"/>
                  </a:gs>
                  <a:gs pos="30000">
                    <a:schemeClr val="tx1"/>
                  </a:gs>
                </a:gsLst>
                <a:lin ang="5400000" scaled="0"/>
              </a:gradFill>
            </a:endParaRPr>
          </a:p>
          <a:p>
            <a:pPr>
              <a:lnSpc>
                <a:spcPct val="90000"/>
              </a:lnSpc>
              <a:spcAft>
                <a:spcPts val="600"/>
              </a:spcAft>
            </a:pPr>
            <a:r>
              <a:rPr lang="en-US" sz="4400" dirty="0">
                <a:gradFill>
                  <a:gsLst>
                    <a:gs pos="2917">
                      <a:schemeClr val="tx1"/>
                    </a:gs>
                    <a:gs pos="30000">
                      <a:schemeClr val="tx1"/>
                    </a:gs>
                  </a:gsLst>
                  <a:lin ang="5400000" scaled="0"/>
                </a:gradFill>
                <a:hlinkClick r:id="rId5"/>
              </a:rPr>
              <a:t>http://aka.ms/LearnAI-kmb</a:t>
            </a:r>
            <a:r>
              <a:rPr lang="en-US" sz="4400" dirty="0">
                <a:gradFill>
                  <a:gsLst>
                    <a:gs pos="2917">
                      <a:schemeClr val="tx1"/>
                    </a:gs>
                    <a:gs pos="30000">
                      <a:schemeClr val="tx1"/>
                    </a:gs>
                  </a:gsLst>
                  <a:lin ang="5400000" scaled="0"/>
                </a:gradFill>
              </a:rPr>
              <a:t> </a:t>
            </a:r>
          </a:p>
          <a:p>
            <a:pPr>
              <a:lnSpc>
                <a:spcPct val="90000"/>
              </a:lnSpc>
              <a:spcAft>
                <a:spcPts val="600"/>
              </a:spcAft>
            </a:pPr>
            <a:endParaRPr lang="en-US" sz="4400" dirty="0">
              <a:gradFill>
                <a:gsLst>
                  <a:gs pos="2917">
                    <a:schemeClr val="tx1"/>
                  </a:gs>
                  <a:gs pos="30000">
                    <a:schemeClr val="tx1"/>
                  </a:gs>
                </a:gsLst>
                <a:lin ang="5400000" scaled="0"/>
              </a:gradFill>
            </a:endParaRPr>
          </a:p>
          <a:p>
            <a:pPr>
              <a:lnSpc>
                <a:spcPct val="90000"/>
              </a:lnSpc>
              <a:spcAft>
                <a:spcPts val="600"/>
              </a:spcAft>
            </a:pPr>
            <a:r>
              <a:rPr lang="en-US" sz="4400" dirty="0">
                <a:gradFill>
                  <a:gsLst>
                    <a:gs pos="2917">
                      <a:schemeClr val="tx1"/>
                    </a:gs>
                    <a:gs pos="30000">
                      <a:schemeClr val="tx1"/>
                    </a:gs>
                  </a:gsLst>
                  <a:lin ang="5400000" scaled="0"/>
                </a:gradFill>
                <a:hlinkClick r:id="rId6"/>
              </a:rPr>
              <a:t>http://aka.ms/LearnAI-links</a:t>
            </a:r>
            <a:r>
              <a:rPr lang="en-US" sz="4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533758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600"/>
              </a:spcAft>
            </a:pPr>
            <a:r>
              <a:rPr lang="en-US" sz="4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LearnAI – Knowledge Mining Bootcamp</a:t>
            </a:r>
          </a:p>
        </p:txBody>
      </p:sp>
      <p:pic>
        <p:nvPicPr>
          <p:cNvPr id="1026" name="Picture 1" descr="image002">
            <a:extLst>
              <a:ext uri="{FF2B5EF4-FFF2-40B4-BE49-F238E27FC236}">
                <a16:creationId xmlns:a16="http://schemas.microsoft.com/office/drawing/2014/main" id="{B0A123B0-F2F2-4C99-9495-B21B8B601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637" y="1171045"/>
            <a:ext cx="7495551"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81761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E8504D0-AD58-4DC1-B145-143189CC1178}"/>
              </a:ext>
            </a:extLst>
          </p:cNvPr>
          <p:cNvPicPr>
            <a:picLocks noGrp="1" noChangeAspect="1"/>
          </p:cNvPicPr>
          <p:nvPr>
            <p:ph type="pic" sz="quarter" idx="11"/>
          </p:nvPr>
        </p:nvPicPr>
        <p:blipFill>
          <a:blip r:embed="rId3"/>
          <a:srcRect l="20366" r="20366"/>
          <a:stretch>
            <a:fillRect/>
          </a:stretch>
        </p:blipFill>
        <p:spPr>
          <a:prstGeom prst="rect">
            <a:avLst/>
          </a:prstGeom>
        </p:spPr>
      </p:pic>
      <p:sp>
        <p:nvSpPr>
          <p:cNvPr id="6" name="Title 5">
            <a:extLst>
              <a:ext uri="{FF2B5EF4-FFF2-40B4-BE49-F238E27FC236}">
                <a16:creationId xmlns:a16="http://schemas.microsoft.com/office/drawing/2014/main" id="{01FCB970-74A5-4CE2-812D-CF8A82A1333C}"/>
              </a:ext>
            </a:extLst>
          </p:cNvPr>
          <p:cNvSpPr txBox="1">
            <a:spLocks noGrp="1"/>
          </p:cNvSpPr>
          <p:nvPr>
            <p:ph type="title"/>
          </p:nvPr>
        </p:nvSpPr>
        <p:spPr>
          <a:xfrm>
            <a:off x="274640" y="303787"/>
            <a:ext cx="5486399" cy="6057043"/>
          </a:xfrm>
          <a:prstGeom prst="rect">
            <a:avLst/>
          </a:prstGeom>
          <a:noFill/>
        </p:spPr>
        <p:txBody>
          <a:bodyPr wrap="square" lIns="182880" tIns="146304" rIns="182880" bIns="146304" rtlCol="0">
            <a:spAutoFit/>
          </a:bodyPr>
          <a:lstStyle/>
          <a:p>
            <a:pPr lvl="0">
              <a:spcAft>
                <a:spcPts val="1199"/>
              </a:spcAft>
              <a:buSzPct val="90000"/>
            </a:pPr>
            <a:r>
              <a:rPr lang="en-US" sz="3200" b="1" dirty="0">
                <a:solidFill>
                  <a:srgbClr val="FF0000"/>
                </a:solidFill>
              </a:rPr>
              <a:t>Knowledge Mining </a:t>
            </a:r>
            <a:r>
              <a:rPr lang="en-US" sz="3200" b="1" dirty="0">
                <a:solidFill>
                  <a:srgbClr val="434343"/>
                </a:solidFill>
              </a:rPr>
              <a:t>is the process of discovering actionable information from large sets of </a:t>
            </a:r>
            <a:r>
              <a:rPr lang="en-US" sz="3200" b="1" dirty="0">
                <a:solidFill>
                  <a:srgbClr val="FF0000"/>
                </a:solidFill>
              </a:rPr>
              <a:t>unstructured data</a:t>
            </a:r>
            <a:r>
              <a:rPr lang="en-US" sz="3200" b="1" dirty="0">
                <a:solidFill>
                  <a:srgbClr val="434343"/>
                </a:solidFill>
              </a:rPr>
              <a:t>, like text or images. </a:t>
            </a:r>
            <a:br>
              <a:rPr lang="en-US" sz="3200" b="1" dirty="0">
                <a:solidFill>
                  <a:srgbClr val="434343"/>
                </a:solidFill>
              </a:rPr>
            </a:br>
            <a:br>
              <a:rPr lang="en-US" sz="3200" b="1" dirty="0">
                <a:solidFill>
                  <a:srgbClr val="434343"/>
                </a:solidFill>
              </a:rPr>
            </a:br>
            <a:r>
              <a:rPr lang="en-US" sz="3200" b="1" dirty="0">
                <a:solidFill>
                  <a:srgbClr val="434343"/>
                </a:solidFill>
              </a:rPr>
              <a:t>It uses </a:t>
            </a:r>
            <a:r>
              <a:rPr lang="en-US" sz="3200" b="1" dirty="0">
                <a:solidFill>
                  <a:srgbClr val="FF0000"/>
                </a:solidFill>
              </a:rPr>
              <a:t>Artificial Intelligence </a:t>
            </a:r>
            <a:r>
              <a:rPr lang="en-US" sz="3200" b="1" dirty="0">
                <a:solidFill>
                  <a:srgbClr val="434343"/>
                </a:solidFill>
              </a:rPr>
              <a:t>to detect hidden patterns and information. It can be used to guarantee compliance, enrich search, automate processes, among other </a:t>
            </a:r>
            <a:r>
              <a:rPr lang="en-US" sz="3200" b="1" dirty="0">
                <a:solidFill>
                  <a:srgbClr val="FF0000"/>
                </a:solidFill>
              </a:rPr>
              <a:t>business processes</a:t>
            </a:r>
            <a:r>
              <a:rPr lang="en-US" sz="3200" b="1" dirty="0">
                <a:solidFill>
                  <a:srgbClr val="434343"/>
                </a:solidFill>
              </a:rPr>
              <a:t>. </a:t>
            </a:r>
            <a:endParaRPr lang="en-US" sz="2000" dirty="0">
              <a:solidFill>
                <a:srgbClr val="434343"/>
              </a:solidFill>
              <a:latin typeface="Segoe UI Light"/>
            </a:endParaRPr>
          </a:p>
        </p:txBody>
      </p:sp>
    </p:spTree>
    <p:extLst>
      <p:ext uri="{BB962C8B-B14F-4D97-AF65-F5344CB8AC3E}">
        <p14:creationId xmlns:p14="http://schemas.microsoft.com/office/powerpoint/2010/main" val="315828398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E8504D0-AD58-4DC1-B145-143189CC1178}"/>
              </a:ext>
            </a:extLst>
          </p:cNvPr>
          <p:cNvPicPr>
            <a:picLocks noGrp="1" noChangeAspect="1"/>
          </p:cNvPicPr>
          <p:nvPr>
            <p:ph type="pic" sz="quarter" idx="11"/>
          </p:nvPr>
        </p:nvPicPr>
        <p:blipFill>
          <a:blip r:embed="rId3"/>
          <a:srcRect l="20366" r="20366"/>
          <a:stretch>
            <a:fillRect/>
          </a:stretch>
        </p:blipFill>
        <p:spPr>
          <a:prstGeom prst="rect">
            <a:avLst/>
          </a:prstGeom>
        </p:spPr>
      </p:pic>
      <p:sp>
        <p:nvSpPr>
          <p:cNvPr id="6" name="Title 5">
            <a:extLst>
              <a:ext uri="{FF2B5EF4-FFF2-40B4-BE49-F238E27FC236}">
                <a16:creationId xmlns:a16="http://schemas.microsoft.com/office/drawing/2014/main" id="{01FCB970-74A5-4CE2-812D-CF8A82A1333C}"/>
              </a:ext>
            </a:extLst>
          </p:cNvPr>
          <p:cNvSpPr txBox="1">
            <a:spLocks noGrp="1"/>
          </p:cNvSpPr>
          <p:nvPr>
            <p:ph type="title"/>
          </p:nvPr>
        </p:nvSpPr>
        <p:spPr>
          <a:xfrm>
            <a:off x="274640" y="303787"/>
            <a:ext cx="5714997" cy="4284250"/>
          </a:xfrm>
          <a:prstGeom prst="rect">
            <a:avLst/>
          </a:prstGeom>
          <a:noFill/>
        </p:spPr>
        <p:txBody>
          <a:bodyPr wrap="square" lIns="182880" tIns="146304" rIns="182880" bIns="146304" rtlCol="0">
            <a:spAutoFit/>
          </a:bodyPr>
          <a:lstStyle/>
          <a:p>
            <a:pPr lvl="0">
              <a:spcAft>
                <a:spcPts val="1199"/>
              </a:spcAft>
              <a:buSzPct val="90000"/>
            </a:pPr>
            <a:r>
              <a:rPr lang="en-US" sz="3200" b="1" dirty="0">
                <a:solidFill>
                  <a:srgbClr val="FF0000"/>
                </a:solidFill>
                <a:cs typeface="Segoe UI Semibold" panose="020B0702040204020203" pitchFamily="34" charset="0"/>
              </a:rPr>
              <a:t>Cognitive Search </a:t>
            </a:r>
            <a:r>
              <a:rPr lang="en-US" sz="3200" b="1" dirty="0">
                <a:solidFill>
                  <a:srgbClr val="434343"/>
                </a:solidFill>
                <a:cs typeface="Segoe UI Semibold" panose="020B0702040204020203" pitchFamily="34" charset="0"/>
              </a:rPr>
              <a:t>is the </a:t>
            </a:r>
            <a:r>
              <a:rPr lang="en-US" sz="3200" b="1" dirty="0">
                <a:solidFill>
                  <a:srgbClr val="434343"/>
                </a:solidFill>
              </a:rPr>
              <a:t>Microsoft solution for Knowledge Mining. </a:t>
            </a:r>
            <a:br>
              <a:rPr lang="en-US" sz="3200" b="1" dirty="0">
                <a:solidFill>
                  <a:srgbClr val="434343"/>
                </a:solidFill>
              </a:rPr>
            </a:br>
            <a:br>
              <a:rPr lang="en-US" sz="3200" b="1" dirty="0">
                <a:solidFill>
                  <a:srgbClr val="434343"/>
                </a:solidFill>
              </a:rPr>
            </a:br>
            <a:r>
              <a:rPr lang="en-US" sz="3200" b="1" dirty="0">
                <a:solidFill>
                  <a:srgbClr val="FF0000"/>
                </a:solidFill>
              </a:rPr>
              <a:t>AI</a:t>
            </a:r>
            <a:r>
              <a:rPr lang="en-US" sz="3200" b="1" dirty="0">
                <a:solidFill>
                  <a:srgbClr val="434343"/>
                </a:solidFill>
              </a:rPr>
              <a:t> approach for </a:t>
            </a:r>
            <a:r>
              <a:rPr lang="en-US" sz="3200" b="1" dirty="0"/>
              <a:t>content</a:t>
            </a:r>
            <a:r>
              <a:rPr lang="en-US" sz="3200" b="1" dirty="0">
                <a:solidFill>
                  <a:srgbClr val="434343"/>
                </a:solidFill>
              </a:rPr>
              <a:t> understanding. Ingests unstructured content to create rich metadata into an </a:t>
            </a:r>
            <a:r>
              <a:rPr lang="en-US" sz="3200" b="1" dirty="0">
                <a:solidFill>
                  <a:srgbClr val="FF0000"/>
                </a:solidFill>
              </a:rPr>
              <a:t>Azure Search </a:t>
            </a:r>
            <a:r>
              <a:rPr lang="en-US" sz="3200" b="1" dirty="0">
                <a:solidFill>
                  <a:srgbClr val="434343"/>
                </a:solidFill>
              </a:rPr>
              <a:t>index, with the power of </a:t>
            </a:r>
            <a:r>
              <a:rPr lang="en-US" sz="3200" b="1" dirty="0">
                <a:solidFill>
                  <a:srgbClr val="FF0000"/>
                </a:solidFill>
              </a:rPr>
              <a:t>Cognitive Services</a:t>
            </a:r>
            <a:r>
              <a:rPr lang="en-US" sz="3200" b="1" dirty="0">
                <a:solidFill>
                  <a:srgbClr val="434343"/>
                </a:solidFill>
              </a:rPr>
              <a:t>.</a:t>
            </a:r>
            <a:endParaRPr lang="en-US" sz="3200" b="1" dirty="0">
              <a:solidFill>
                <a:srgbClr val="FF0000"/>
              </a:solidFill>
            </a:endParaRPr>
          </a:p>
        </p:txBody>
      </p:sp>
    </p:spTree>
    <p:extLst>
      <p:ext uri="{BB962C8B-B14F-4D97-AF65-F5344CB8AC3E}">
        <p14:creationId xmlns:p14="http://schemas.microsoft.com/office/powerpoint/2010/main" val="26694172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Azure Search is</a:t>
            </a:r>
          </a:p>
        </p:txBody>
      </p:sp>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5373779"/>
          </a:xfrm>
          <a:prstGeom prst="rect">
            <a:avLst/>
          </a:prstGeom>
          <a:noFill/>
        </p:spPr>
        <p:txBody>
          <a:bodyPr wrap="square" lIns="182880" tIns="146304" rIns="182880" bIns="146304" rtlCol="0">
            <a:spAutoFit/>
          </a:bodyPr>
          <a:lstStyle/>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AI-Powered cloud search service for web and mobile app development</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Enterprise Search as a Service – Azure PaaS product</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Enrich and extract insights through cognitive skills (Cognitive Search)</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Easily scale up and down</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Natural Language Processing for web search grade experience</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Connect search results to business goals with great control over search ranking</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99.9% SLA, GDPR, Standard Azure OST (Online Service Terms)</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Creates indexed metadata about your data</a:t>
            </a:r>
          </a:p>
          <a:p>
            <a:pPr marL="457200" lvl="0" indent="-457200" defTabSz="932563">
              <a:spcAft>
                <a:spcPts val="1199"/>
              </a:spcAft>
              <a:buSzPct val="90000"/>
              <a:buFont typeface="Arial" panose="020B0604020202020204" pitchFamily="34" charset="0"/>
              <a:buChar char="•"/>
            </a:pPr>
            <a:endParaRPr lang="en-US" sz="2400" dirty="0">
              <a:solidFill>
                <a:srgbClr val="434343"/>
              </a:solidFill>
              <a:latin typeface="Segoe UI Light"/>
            </a:endParaRPr>
          </a:p>
          <a:p>
            <a:pPr marL="457200" lvl="0" indent="-457200" defTabSz="932563">
              <a:spcAft>
                <a:spcPts val="1199"/>
              </a:spcAft>
              <a:buSzPct val="90000"/>
              <a:buFont typeface="Arial" panose="020B0604020202020204" pitchFamily="34" charset="0"/>
              <a:buChar char="•"/>
            </a:pPr>
            <a:endParaRPr lang="en-US" sz="2400" dirty="0">
              <a:solidFill>
                <a:srgbClr val="434343"/>
              </a:solidFill>
              <a:latin typeface="Segoe UI Light"/>
            </a:endParaRPr>
          </a:p>
        </p:txBody>
      </p:sp>
    </p:spTree>
    <p:extLst>
      <p:ext uri="{BB962C8B-B14F-4D97-AF65-F5344CB8AC3E}">
        <p14:creationId xmlns:p14="http://schemas.microsoft.com/office/powerpoint/2010/main" val="5001605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Azure Search is</a:t>
            </a:r>
          </a:p>
        </p:txBody>
      </p:sp>
      <p:pic>
        <p:nvPicPr>
          <p:cNvPr id="5" name="Picture 4">
            <a:extLst>
              <a:ext uri="{FF2B5EF4-FFF2-40B4-BE49-F238E27FC236}">
                <a16:creationId xmlns:a16="http://schemas.microsoft.com/office/drawing/2014/main" id="{571274B7-954F-4065-B3D3-7DD0FA57AB35}"/>
              </a:ext>
            </a:extLst>
          </p:cNvPr>
          <p:cNvPicPr>
            <a:picLocks noChangeAspect="1"/>
          </p:cNvPicPr>
          <p:nvPr/>
        </p:nvPicPr>
        <p:blipFill>
          <a:blip r:embed="rId3"/>
          <a:stretch>
            <a:fillRect/>
          </a:stretch>
        </p:blipFill>
        <p:spPr>
          <a:xfrm>
            <a:off x="2255837" y="1176177"/>
            <a:ext cx="7620000" cy="5582826"/>
          </a:xfrm>
          <a:prstGeom prst="rect">
            <a:avLst/>
          </a:prstGeom>
        </p:spPr>
      </p:pic>
    </p:spTree>
    <p:extLst>
      <p:ext uri="{BB962C8B-B14F-4D97-AF65-F5344CB8AC3E}">
        <p14:creationId xmlns:p14="http://schemas.microsoft.com/office/powerpoint/2010/main" val="14191941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Azure Search is</a:t>
            </a:r>
            <a:endParaRPr lang="en-US" dirty="0"/>
          </a:p>
        </p:txBody>
      </p:sp>
      <p:sp>
        <p:nvSpPr>
          <p:cNvPr id="5" name="Rectangle 4"/>
          <p:cNvSpPr/>
          <p:nvPr/>
        </p:nvSpPr>
        <p:spPr>
          <a:xfrm>
            <a:off x="6313524" y="1379539"/>
            <a:ext cx="4324313"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lvl="0">
              <a:lnSpc>
                <a:spcPct val="95000"/>
              </a:lnSpc>
              <a:spcAft>
                <a:spcPts val="1200"/>
              </a:spcAft>
            </a:pPr>
            <a:r>
              <a:rPr lang="en-US" sz="2800" dirty="0">
                <a:solidFill>
                  <a:schemeClr val="accent2"/>
                </a:solidFill>
                <a:latin typeface="+mj-lt"/>
              </a:rPr>
              <a:t>Data Sources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SQL</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Text columns</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JSON/XML columns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SQL Server IaaS on Azure</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CosmosDB</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blob storage</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MySQL (PaaS and IaaS)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Files (Private Preview)</a:t>
            </a:r>
          </a:p>
          <a:p>
            <a:pPr marL="171450" lvl="0" indent="-171450">
              <a:lnSpc>
                <a:spcPct val="95000"/>
              </a:lnSpc>
              <a:spcAft>
                <a:spcPts val="1200"/>
              </a:spcAft>
              <a:buFont typeface="Arial" panose="020B0604020202020204" pitchFamily="34" charset="0"/>
              <a:buChar char="•"/>
            </a:pPr>
            <a:endParaRPr lang="en-US" sz="2000" dirty="0">
              <a:solidFill>
                <a:schemeClr val="tx1"/>
              </a:solidFill>
            </a:endParaRPr>
          </a:p>
        </p:txBody>
      </p:sp>
      <p:sp>
        <p:nvSpPr>
          <p:cNvPr id="6" name="Rectangle 5"/>
          <p:cNvSpPr/>
          <p:nvPr/>
        </p:nvSpPr>
        <p:spPr>
          <a:xfrm>
            <a:off x="427039" y="1379539"/>
            <a:ext cx="4114798"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a:lnSpc>
                <a:spcPct val="95000"/>
              </a:lnSpc>
              <a:spcAft>
                <a:spcPts val="1200"/>
              </a:spcAft>
            </a:pPr>
            <a:r>
              <a:rPr lang="en-US" sz="2800" dirty="0">
                <a:solidFill>
                  <a:schemeClr val="accent2"/>
                </a:solidFill>
                <a:latin typeface="+mj-lt"/>
              </a:rPr>
              <a:t>Formats </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Microsoft Office</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PDF</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HTML</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XML, JSON</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ZIP</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EML, RTF, TXT</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JPEG, PNG, JPG</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CSV</a:t>
            </a:r>
            <a:endParaRPr lang="en-US" sz="2000" b="1" dirty="0">
              <a:solidFill>
                <a:schemeClr val="tx1"/>
              </a:solidFill>
            </a:endParaRPr>
          </a:p>
        </p:txBody>
      </p:sp>
    </p:spTree>
    <p:extLst>
      <p:ext uri="{BB962C8B-B14F-4D97-AF65-F5344CB8AC3E}">
        <p14:creationId xmlns:p14="http://schemas.microsoft.com/office/powerpoint/2010/main" val="21706832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Cognitive Search is</a:t>
            </a:r>
            <a:br>
              <a:rPr lang="en-US" dirty="0">
                <a:latin typeface="Segoe UI Semibold" panose="020B0702040204020203" pitchFamily="34" charset="0"/>
                <a:cs typeface="Segoe UI Semibold" panose="020B0702040204020203" pitchFamily="34" charset="0"/>
              </a:rPr>
            </a:br>
            <a:endParaRPr lang="en-US" dirty="0">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4542782"/>
          </a:xfrm>
          <a:prstGeom prst="rect">
            <a:avLst/>
          </a:prstGeom>
          <a:noFill/>
        </p:spPr>
        <p:txBody>
          <a:bodyPr wrap="square" lIns="182880" tIns="146304" rIns="182880" bIns="146304" rtlCol="0">
            <a:spAutoFit/>
          </a:bodyPr>
          <a:lstStyle/>
          <a:p>
            <a:pPr marL="457200" lvl="0" indent="-457200" defTabSz="932563">
              <a:spcAft>
                <a:spcPts val="1199"/>
              </a:spcAft>
              <a:buSzPct val="90000"/>
              <a:buFont typeface="Arial" panose="020B0604020202020204" pitchFamily="34" charset="0"/>
              <a:buChar char="•"/>
            </a:pPr>
            <a:r>
              <a:rPr lang="en-US" sz="2400" dirty="0">
                <a:solidFill>
                  <a:srgbClr val="FF0000"/>
                </a:solidFill>
                <a:latin typeface="Segoe UI Light"/>
              </a:rPr>
              <a:t>Azure Search feature</a:t>
            </a:r>
            <a:r>
              <a:rPr lang="en-US" sz="2400" dirty="0">
                <a:solidFill>
                  <a:srgbClr val="434343"/>
                </a:solidFill>
                <a:latin typeface="Segoe UI Light"/>
              </a:rPr>
              <a:t>, Announced in May 2018 (MS Build)</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It uses AI to create searchable metadata, transforming unstructured data into information</a:t>
            </a:r>
          </a:p>
          <a:p>
            <a:pPr marL="457200" indent="-457200" defTabSz="932563">
              <a:spcAft>
                <a:spcPts val="1199"/>
              </a:spcAft>
              <a:buSzPct val="90000"/>
              <a:buFont typeface="Arial" panose="020B0604020202020204" pitchFamily="34" charset="0"/>
              <a:buChar char="•"/>
            </a:pPr>
            <a:r>
              <a:rPr lang="en-US" sz="2400" dirty="0">
                <a:solidFill>
                  <a:srgbClr val="434343"/>
                </a:solidFill>
                <a:latin typeface="Segoe UI Light"/>
              </a:rPr>
              <a:t>Data Enrichment =! Data Integration. Original data isn’t moved, changed or copied</a:t>
            </a:r>
          </a:p>
          <a:p>
            <a:pPr marL="457200" indent="-457200" defTabSz="932563">
              <a:spcAft>
                <a:spcPts val="1199"/>
              </a:spcAft>
              <a:buSzPct val="90000"/>
              <a:buFont typeface="Arial" panose="020B0604020202020204" pitchFamily="34" charset="0"/>
              <a:buChar char="•"/>
            </a:pPr>
            <a:r>
              <a:rPr lang="en-US" sz="2400" dirty="0">
                <a:solidFill>
                  <a:srgbClr val="434343"/>
                </a:solidFill>
                <a:latin typeface="Segoe UI Light"/>
              </a:rPr>
              <a:t>Results are always loaded into an Azure Search Index</a:t>
            </a:r>
          </a:p>
          <a:p>
            <a:pPr marL="457200" indent="-457200" defTabSz="932563">
              <a:spcAft>
                <a:spcPts val="1199"/>
              </a:spcAft>
              <a:buSzPct val="90000"/>
              <a:buFont typeface="Arial" panose="020B0604020202020204" pitchFamily="34" charset="0"/>
              <a:buChar char="•"/>
            </a:pPr>
            <a:r>
              <a:rPr lang="en-US" sz="2400" dirty="0">
                <a:solidFill>
                  <a:srgbClr val="434343"/>
                </a:solidFill>
                <a:latin typeface="Segoe UI Light"/>
              </a:rPr>
              <a:t>10+ regions, including South Central US, West Europe, North Europe, Brazil South, and Southeast Asia</a:t>
            </a:r>
          </a:p>
          <a:p>
            <a:pPr marL="457200" indent="-457200" defTabSz="932563">
              <a:spcAft>
                <a:spcPts val="1199"/>
              </a:spcAft>
              <a:buSzPct val="90000"/>
              <a:buFont typeface="Arial" panose="020B0604020202020204" pitchFamily="34" charset="0"/>
              <a:buChar char="•"/>
            </a:pPr>
            <a:r>
              <a:rPr lang="en-US" sz="2400" dirty="0">
                <a:solidFill>
                  <a:srgbClr val="434343"/>
                </a:solidFill>
                <a:latin typeface="Segoe UI Light"/>
              </a:rPr>
              <a:t>Azure Search Cost + Cost per image + Cost per Cognitive Service used</a:t>
            </a:r>
          </a:p>
          <a:p>
            <a:pPr marL="457200" indent="-457200" defTabSz="932563">
              <a:spcAft>
                <a:spcPts val="1199"/>
              </a:spcAft>
              <a:buSzPct val="90000"/>
              <a:buFont typeface="Arial" panose="020B0604020202020204" pitchFamily="34" charset="0"/>
              <a:buChar char="•"/>
            </a:pPr>
            <a:r>
              <a:rPr lang="en-US" sz="2400" b="1" dirty="0">
                <a:solidFill>
                  <a:srgbClr val="FF0000"/>
                </a:solidFill>
                <a:latin typeface="Segoe UI Light"/>
              </a:rPr>
              <a:t>OR </a:t>
            </a:r>
            <a:r>
              <a:rPr lang="en-US" sz="2400" dirty="0">
                <a:solidFill>
                  <a:srgbClr val="434343"/>
                </a:solidFill>
                <a:latin typeface="Segoe UI Light"/>
              </a:rPr>
              <a:t>Azure Search Cost + Free up to 20 documents per day</a:t>
            </a:r>
          </a:p>
        </p:txBody>
      </p:sp>
    </p:spTree>
    <p:extLst>
      <p:ext uri="{BB962C8B-B14F-4D97-AF65-F5344CB8AC3E}">
        <p14:creationId xmlns:p14="http://schemas.microsoft.com/office/powerpoint/2010/main" val="415379059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193d524-e403-4d11-9c61-135670b182b9&quot;,&quot;TimeStamp&quot;:&quot;2018-03-05T11:08:33.6262562+00:00&quot;}"/>
</p:tagLst>
</file>

<file path=ppt/theme/theme1.xml><?xml version="1.0" encoding="utf-8"?>
<a:theme xmlns:a="http://schemas.openxmlformats.org/drawingml/2006/main" name="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2_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6.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536F3F9AEF6044DAFE6593FAE321AAF" ma:contentTypeVersion="3" ma:contentTypeDescription="Create a new document." ma:contentTypeScope="" ma:versionID="0ec5ab428ef8c3807cb7a2948d0a8971">
  <xsd:schema xmlns:xsd="http://www.w3.org/2001/XMLSchema" xmlns:xs="http://www.w3.org/2001/XMLSchema" xmlns:p="http://schemas.microsoft.com/office/2006/metadata/properties" xmlns:ns1="http://schemas.microsoft.com/sharepoint/v3" xmlns:ns2="3ca472cd-7fee-49f2-9ff1-a51c4bbb179e" targetNamespace="http://schemas.microsoft.com/office/2006/metadata/properties" ma:root="true" ma:fieldsID="2f4deeab7cf682c5963db88d23d66228" ns1:_="" ns2:_="">
    <xsd:import namespace="http://schemas.microsoft.com/sharepoint/v3"/>
    <xsd:import namespace="3ca472cd-7fee-49f2-9ff1-a51c4bbb179e"/>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ca472cd-7fee-49f2-9ff1-a51c4bbb179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dcmitype/"/>
    <ds:schemaRef ds:uri="http://schemas.openxmlformats.org/package/2006/metadata/core-properties"/>
    <ds:schemaRef ds:uri="http://www.w3.org/XML/1998/namespace"/>
    <ds:schemaRef ds:uri="http://purl.org/dc/elements/1.1/"/>
    <ds:schemaRef ds:uri="3ca472cd-7fee-49f2-9ff1-a51c4bbb179e"/>
    <ds:schemaRef ds:uri="http://schemas.microsoft.com/sharepoint/v3"/>
    <ds:schemaRef ds:uri="http://schemas.microsoft.com/office/2006/documentManagement/types"/>
    <ds:schemaRef ds:uri="http://schemas.microsoft.com/office/infopath/2007/PartnerControl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C9DCD0A-8887-4D03-B27E-CF4E860B33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ca472cd-7fee-49f2-9ff1-a51c4bbb17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3197</TotalTime>
  <Words>1958</Words>
  <Application>Microsoft Office PowerPoint</Application>
  <PresentationFormat>Custom</PresentationFormat>
  <Paragraphs>426</Paragraphs>
  <Slides>35</Slides>
  <Notes>28</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35</vt:i4>
      </vt:variant>
    </vt:vector>
  </HeadingPairs>
  <TitlesOfParts>
    <vt:vector size="49" baseType="lpstr">
      <vt:lpstr>Arial</vt:lpstr>
      <vt:lpstr>Calibri</vt:lpstr>
      <vt:lpstr>Consolas</vt:lpstr>
      <vt:lpstr>Segoe UI</vt:lpstr>
      <vt:lpstr>Segoe UI Light</vt:lpstr>
      <vt:lpstr>Segoe UI Semibold</vt:lpstr>
      <vt:lpstr>Segoe UI Semilight</vt:lpstr>
      <vt:lpstr>Wingdings</vt:lpstr>
      <vt:lpstr>2018 Architect Boot Camp</vt:lpstr>
      <vt:lpstr>C+E Readiness Template</vt:lpstr>
      <vt:lpstr>5-50173_Microsoft_Ready_Dark_Template</vt:lpstr>
      <vt:lpstr>2_2018 Architect Boot Camp</vt:lpstr>
      <vt:lpstr>1_5-50033_TR23_BO_CT_Template</vt:lpstr>
      <vt:lpstr>3_WHITE TEMPLATE</vt:lpstr>
      <vt:lpstr>PowerPoint Presentation</vt:lpstr>
      <vt:lpstr>Azure AI</vt:lpstr>
      <vt:lpstr>PowerPoint Presentation</vt:lpstr>
      <vt:lpstr>Knowledge Mining is the process of discovering actionable information from large sets of unstructured data, like text or images.   It uses Artificial Intelligence to detect hidden patterns and information. It can be used to guarantee compliance, enrich search, automate processes, among other business processes. </vt:lpstr>
      <vt:lpstr>Cognitive Search is the Microsoft solution for Knowledge Mining.   AI approach for content understanding. Ingests unstructured content to create rich metadata into an Azure Search index, with the power of Cognitive Services.</vt:lpstr>
      <vt:lpstr>What Azure Search is</vt:lpstr>
      <vt:lpstr>What Azure Search is</vt:lpstr>
      <vt:lpstr>What Azure Search is</vt:lpstr>
      <vt:lpstr>What Cognitive Search is </vt:lpstr>
      <vt:lpstr>What Cognitive Search is </vt:lpstr>
      <vt:lpstr>What Cognitive Search is </vt:lpstr>
      <vt:lpstr>When to use it</vt:lpstr>
      <vt:lpstr>When to use It</vt:lpstr>
      <vt:lpstr>When to use It</vt:lpstr>
      <vt:lpstr>When to use It</vt:lpstr>
      <vt:lpstr>When to use It</vt:lpstr>
      <vt:lpstr>When to use It</vt:lpstr>
      <vt:lpstr>How it works</vt:lpstr>
      <vt:lpstr>How it works</vt:lpstr>
      <vt:lpstr>PowerPoint Presentation</vt:lpstr>
      <vt:lpstr>How it works – Cognitive Search Pipeline</vt:lpstr>
      <vt:lpstr>How it works – Cognitive Search Pipeline</vt:lpstr>
      <vt:lpstr>How it works – Cognitive Skills</vt:lpstr>
      <vt:lpstr>How it works – Old High Level Architecture</vt:lpstr>
      <vt:lpstr>How it works – New High Level Architecture</vt:lpstr>
      <vt:lpstr>Good Practices</vt:lpstr>
      <vt:lpstr>Good Practices</vt:lpstr>
      <vt:lpstr>Good Practices</vt:lpstr>
      <vt:lpstr>Good Practices</vt:lpstr>
      <vt:lpstr>Good Practices</vt:lpstr>
      <vt:lpstr>Good Practices</vt:lpstr>
      <vt:lpstr>Good Practices</vt:lpstr>
      <vt:lpstr>Demos – Cognitive Search</vt:lpstr>
      <vt:lpstr>Additional Resources</vt:lpstr>
      <vt:lpstr>LearnAI – Knowledge Mining Bootcamp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Rodrigo Souza</dc:creator>
  <cp:lastModifiedBy>Rodrigo Souza</cp:lastModifiedBy>
  <cp:revision>39</cp:revision>
  <dcterms:created xsi:type="dcterms:W3CDTF">2018-06-21T14:46:00Z</dcterms:created>
  <dcterms:modified xsi:type="dcterms:W3CDTF">2019-02-04T03:37:08Z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rosouz@microsoft.com</vt:lpwstr>
  </property>
  <property fmtid="{D5CDD505-2E9C-101B-9397-08002B2CF9AE}" pid="5" name="MSIP_Label_f42aa342-8706-4288-bd11-ebb85995028c_SetDate">
    <vt:lpwstr>2018-06-21T14:48:37.4566964Z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